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56"/>
  </p:notesMasterIdLst>
  <p:handoutMasterIdLst>
    <p:handoutMasterId r:id="rId57"/>
  </p:handoutMasterIdLst>
  <p:sldIdLst>
    <p:sldId id="512" r:id="rId2"/>
    <p:sldId id="477" r:id="rId3"/>
    <p:sldId id="514" r:id="rId4"/>
    <p:sldId id="508" r:id="rId5"/>
    <p:sldId id="513" r:id="rId6"/>
    <p:sldId id="515" r:id="rId7"/>
    <p:sldId id="584" r:id="rId8"/>
    <p:sldId id="585" r:id="rId9"/>
    <p:sldId id="518" r:id="rId10"/>
    <p:sldId id="519" r:id="rId11"/>
    <p:sldId id="582" r:id="rId12"/>
    <p:sldId id="586" r:id="rId13"/>
    <p:sldId id="588" r:id="rId14"/>
    <p:sldId id="587" r:id="rId15"/>
    <p:sldId id="589" r:id="rId16"/>
    <p:sldId id="525" r:id="rId17"/>
    <p:sldId id="545" r:id="rId18"/>
    <p:sldId id="547" r:id="rId19"/>
    <p:sldId id="551" r:id="rId20"/>
    <p:sldId id="546" r:id="rId21"/>
    <p:sldId id="549" r:id="rId22"/>
    <p:sldId id="491" r:id="rId23"/>
    <p:sldId id="550" r:id="rId24"/>
    <p:sldId id="553" r:id="rId25"/>
    <p:sldId id="554" r:id="rId26"/>
    <p:sldId id="555" r:id="rId27"/>
    <p:sldId id="590" r:id="rId28"/>
    <p:sldId id="591" r:id="rId29"/>
    <p:sldId id="492" r:id="rId30"/>
    <p:sldId id="552" r:id="rId31"/>
    <p:sldId id="559" r:id="rId32"/>
    <p:sldId id="530" r:id="rId33"/>
    <p:sldId id="583" r:id="rId34"/>
    <p:sldId id="520" r:id="rId35"/>
    <p:sldId id="521" r:id="rId36"/>
    <p:sldId id="524" r:id="rId37"/>
    <p:sldId id="488" r:id="rId38"/>
    <p:sldId id="532" r:id="rId39"/>
    <p:sldId id="526" r:id="rId40"/>
    <p:sldId id="529" r:id="rId41"/>
    <p:sldId id="527" r:id="rId42"/>
    <p:sldId id="533" r:id="rId43"/>
    <p:sldId id="556" r:id="rId44"/>
    <p:sldId id="562" r:id="rId45"/>
    <p:sldId id="580" r:id="rId46"/>
    <p:sldId id="478" r:id="rId47"/>
    <p:sldId id="561" r:id="rId48"/>
    <p:sldId id="535" r:id="rId49"/>
    <p:sldId id="569" r:id="rId50"/>
    <p:sldId id="570" r:id="rId51"/>
    <p:sldId id="572" r:id="rId52"/>
    <p:sldId id="581" r:id="rId53"/>
    <p:sldId id="579" r:id="rId54"/>
    <p:sldId id="578" r:id="rId5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6171A"/>
    <a:srgbClr val="FFFFFF"/>
    <a:srgbClr val="FAFA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233"/>
    <p:restoredTop sz="96197"/>
  </p:normalViewPr>
  <p:slideViewPr>
    <p:cSldViewPr snapToGrid="0" snapToObjects="1" showGuides="1">
      <p:cViewPr varScale="1">
        <p:scale>
          <a:sx n="109" d="100"/>
          <a:sy n="109" d="100"/>
        </p:scale>
        <p:origin x="192" y="4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93" d="100"/>
          <a:sy n="93" d="100"/>
        </p:scale>
        <p:origin x="3584" y="2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80" b="0" i="0" u="none" strike="noStrike" kern="1200" spc="0" baseline="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pPr>
            <a:r>
              <a:rPr lang="en-US">
                <a:solidFill>
                  <a:schemeClr val="tx1"/>
                </a:solidFill>
              </a:rPr>
              <a:t>Balanceado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80" b="0" i="0" u="none" strike="noStrike" kern="1200" spc="0" baseline="0">
              <a:solidFill>
                <a:schemeClr val="tx1"/>
              </a:solidFill>
              <a:latin typeface="Montserrat" pitchFamily="2" charset="77"/>
              <a:ea typeface="+mn-ea"/>
              <a:cs typeface="+mn-cs"/>
            </a:defRPr>
          </a:pPr>
          <a:endParaRPr lang="en-MX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Observaciones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53C9-FE4A-B7AF-CE398E4B529C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53C9-FE4A-B7AF-CE398E4B529C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bg1"/>
                    </a:solidFill>
                    <a:latin typeface="Montserrat" pitchFamily="2" charset="77"/>
                    <a:ea typeface="+mn-ea"/>
                    <a:cs typeface="+mn-cs"/>
                  </a:defRPr>
                </a:pPr>
                <a:endParaRPr lang="en-MX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Clase 1</c:v>
                </c:pt>
                <c:pt idx="1">
                  <c:v>Clase 2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0.5</c:v>
                </c:pt>
                <c:pt idx="1">
                  <c:v>0.5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EBD-0448-9BFF-2799FEC9FCA2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400">
          <a:solidFill>
            <a:schemeClr val="bg1"/>
          </a:solidFill>
          <a:latin typeface="Montserrat" pitchFamily="2" charset="77"/>
        </a:defRPr>
      </a:pPr>
      <a:endParaRPr lang="en-MX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80" b="0" i="0" u="none" strike="noStrike" kern="1200" spc="0" baseline="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pPr>
            <a:r>
              <a:rPr lang="en-US" dirty="0" err="1">
                <a:solidFill>
                  <a:schemeClr val="tx1"/>
                </a:solidFill>
              </a:rPr>
              <a:t>Desbalanceado</a:t>
            </a:r>
            <a:endParaRPr lang="en-US" dirty="0">
              <a:solidFill>
                <a:schemeClr val="tx1"/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80" b="0" i="0" u="none" strike="noStrike" kern="1200" spc="0" baseline="0">
              <a:solidFill>
                <a:schemeClr val="tx1"/>
              </a:solidFill>
              <a:latin typeface="Montserrat" pitchFamily="2" charset="77"/>
              <a:ea typeface="+mn-ea"/>
              <a:cs typeface="+mn-cs"/>
            </a:defRPr>
          </a:pPr>
          <a:endParaRPr lang="en-MX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Observaciones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0158-EA40-ADA3-81A477D2A1E5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0158-EA40-ADA3-81A477D2A1E5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bg1"/>
                    </a:solidFill>
                    <a:latin typeface="Montserrat" pitchFamily="2" charset="77"/>
                    <a:ea typeface="+mn-ea"/>
                    <a:cs typeface="+mn-cs"/>
                  </a:defRPr>
                </a:pPr>
                <a:endParaRPr lang="en-MX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Clase 1</c:v>
                </c:pt>
                <c:pt idx="1">
                  <c:v>Clase 2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0.99</c:v>
                </c:pt>
                <c:pt idx="1">
                  <c:v>0.01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0158-EA40-ADA3-81A477D2A1E5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400">
          <a:solidFill>
            <a:schemeClr val="bg1"/>
          </a:solidFill>
          <a:latin typeface="Montserrat" pitchFamily="2" charset="77"/>
        </a:defRPr>
      </a:pPr>
      <a:endParaRPr lang="en-MX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45E3217-F9B6-1144-8C2B-669058BABE4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35CB675-F10E-D241-8557-4B31342863C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ED1712-478A-F648-B3C6-F762F8B38E66}" type="datetimeFigureOut">
              <a:rPr lang="en-US" smtClean="0"/>
              <a:t>3/12/23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FA7C69-4809-C041-AC3F-8CD05C7C5B7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CB8B5E-89A9-8549-8BD6-D223BA95EC5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1FF64A-A4D3-8943-857A-E46BB9945B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4001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90DE4D-820D-2946-8B1B-29BABF01781D}" type="datetimeFigureOut">
              <a:rPr lang="en-US" smtClean="0"/>
              <a:t>3/12/23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B6A5F7-BD1F-9743-91F1-3ADC788365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9346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2528888"/>
            <a:ext cx="8796338" cy="175629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072" y="2613733"/>
            <a:ext cx="8116016" cy="137307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072" y="4510813"/>
            <a:ext cx="8116016" cy="11176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33AFDA6A-5412-3D40-8C2C-B409292135D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80326" y="6273800"/>
            <a:ext cx="3024188" cy="584200"/>
          </a:xfrm>
        </p:spPr>
        <p:txBody>
          <a:bodyPr/>
          <a:lstStyle/>
          <a:p>
            <a:fld id="{ADE68506-C358-4B49-A67A-E334F2D6AE82}" type="datetime1">
              <a:rPr lang="en-US" smtClean="0"/>
              <a:t>3/12/23</a:t>
            </a:fld>
            <a:endParaRPr lang="en-US" dirty="0"/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0CE68C04-F858-534A-B41E-7E882F702E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6392" y="6273800"/>
            <a:ext cx="7073933" cy="584200"/>
          </a:xfrm>
        </p:spPr>
        <p:txBody>
          <a:bodyPr/>
          <a:lstStyle/>
          <a:p>
            <a:r>
              <a:rPr lang="en-US"/>
              <a:t>r.rosado@tec.mx</a:t>
            </a:r>
            <a:endParaRPr lang="en-US" dirty="0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D494F791-A107-3F47-B456-61546C99E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7788276" y="6273800"/>
            <a:ext cx="2916238" cy="584200"/>
          </a:xfrm>
        </p:spPr>
        <p:txBody>
          <a:bodyPr/>
          <a:lstStyle/>
          <a:p>
            <a:fld id="{92EDE34B-2A4C-FF48-AD1C-DC72CD3DF4EF}" type="datetime1">
              <a:rPr lang="en-US" smtClean="0"/>
              <a:t>3/12/23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06392" y="6273800"/>
            <a:ext cx="7073933" cy="584200"/>
          </a:xfrm>
        </p:spPr>
        <p:txBody>
          <a:bodyPr/>
          <a:lstStyle/>
          <a:p>
            <a:r>
              <a:rPr lang="en-US" dirty="0" err="1"/>
              <a:t>r.rosado@tec.mx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4D8A73C-8CA7-ED4E-86EB-5847FECAC93B}" type="datetime1">
              <a:rPr lang="en-US" noProof="0" smtClean="0"/>
              <a:t>3/12/23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r.rosado@tec.mx</a:t>
            </a:r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s-ES" noProof="0" smtClean="0"/>
              <a:t>‹#›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5751853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contenido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A665116-2CAC-144C-8585-0D9B5188D04B}" type="datetime1">
              <a:rPr lang="en-US" noProof="0" smtClean="0"/>
              <a:t>3/12/23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r.rosado@tec.mx</a:t>
            </a:r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s-ES" noProof="0" smtClean="0"/>
              <a:t>‹#›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1165759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9581" y="468289"/>
            <a:ext cx="10943607" cy="8113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80326" y="6273800"/>
            <a:ext cx="3024188" cy="584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  <a:latin typeface="Montserrat" pitchFamily="2" charset="77"/>
              </a:defRPr>
            </a:lvl1pPr>
          </a:lstStyle>
          <a:p>
            <a:fld id="{35F28FCB-8C4F-334D-B268-F9B2BDA8AE56}" type="datetime1">
              <a:rPr lang="en-US" smtClean="0"/>
              <a:t>3/12/23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8169" y="6273800"/>
            <a:ext cx="7002156" cy="584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  <a:latin typeface="Montserrat" pitchFamily="2" charset="77"/>
              </a:defRPr>
            </a:lvl1pPr>
          </a:lstStyle>
          <a:p>
            <a:r>
              <a:rPr lang="en-US"/>
              <a:t>r.rosado@tec.mx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1647" y="6273800"/>
            <a:ext cx="360000" cy="584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  <a:latin typeface="Montserrat" pitchFamily="2" charset="77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3A36456-DEE6-734E-9661-8D387C21EF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9581" y="1185525"/>
            <a:ext cx="10943607" cy="41105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7" name="Picture 2" descr="EGobiernoyTP">
            <a:extLst>
              <a:ext uri="{FF2B5EF4-FFF2-40B4-BE49-F238E27FC236}">
                <a16:creationId xmlns:a16="http://schemas.microsoft.com/office/drawing/2014/main" id="{9081DFEB-46CB-4044-980C-44B66775156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157" y="152400"/>
            <a:ext cx="1753861" cy="360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6" r:id="rId3"/>
    <p:sldLayoutId id="2147483657" r:id="rId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800" b="0" i="0" kern="1200">
          <a:solidFill>
            <a:schemeClr val="tx1"/>
          </a:solidFill>
          <a:latin typeface="Montserrat Medium" pitchFamily="2" charset="7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Montserrat" pitchFamily="2" charset="7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Montserrat" pitchFamily="2" charset="77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ontserrat" pitchFamily="2" charset="77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Montserrat" pitchFamily="2" charset="77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Montserrat" pitchFamily="2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7265" userDrawn="1">
          <p15:clr>
            <a:srgbClr val="000000"/>
          </p15:clr>
        </p15:guide>
        <p15:guide id="3" orient="horz" pos="640" userDrawn="1">
          <p15:clr>
            <a:srgbClr val="A4A3A4"/>
          </p15:clr>
        </p15:guide>
        <p15:guide id="4" orient="horz" pos="3657" userDrawn="1">
          <p15:clr>
            <a:srgbClr val="A4A3A4"/>
          </p15:clr>
        </p15:guide>
        <p15:guide id="5" orient="horz" pos="935" userDrawn="1">
          <p15:clr>
            <a:srgbClr val="A4A3A4"/>
          </p15:clr>
        </p15:guide>
        <p15:guide id="6" orient="horz" pos="1230" userDrawn="1">
          <p15:clr>
            <a:srgbClr val="A4A3A4"/>
          </p15:clr>
        </p15:guide>
        <p15:guide id="7" orient="horz" pos="1298" userDrawn="1">
          <p15:clr>
            <a:srgbClr val="A4A3A4"/>
          </p15:clr>
        </p15:guide>
        <p15:guide id="9" orient="horz" pos="2115" userDrawn="1">
          <p15:clr>
            <a:srgbClr val="A4A3A4"/>
          </p15:clr>
        </p15:guide>
        <p15:guide id="10" orient="horz" pos="1593" userDrawn="1">
          <p15:clr>
            <a:srgbClr val="A4A3A4"/>
          </p15:clr>
        </p15:guide>
        <p15:guide id="11" orient="horz" pos="1525" userDrawn="1">
          <p15:clr>
            <a:srgbClr val="A4A3A4"/>
          </p15:clr>
        </p15:guide>
        <p15:guide id="12" orient="horz" pos="1888" userDrawn="1">
          <p15:clr>
            <a:srgbClr val="A4A3A4"/>
          </p15:clr>
        </p15:guide>
        <p15:guide id="13" orient="horz" pos="1820" userDrawn="1">
          <p15:clr>
            <a:srgbClr val="A4A3A4"/>
          </p15:clr>
        </p15:guide>
        <p15:guide id="14" pos="438" userDrawn="1">
          <p15:clr>
            <a:srgbClr val="000000"/>
          </p15:clr>
        </p15:guide>
        <p15:guide id="15" orient="horz" pos="414" userDrawn="1">
          <p15:clr>
            <a:srgbClr val="000000"/>
          </p15:clr>
        </p15:guide>
        <p15:guide id="16" orient="horz" pos="709" userDrawn="1">
          <p15:clr>
            <a:srgbClr val="A4A3A4"/>
          </p15:clr>
        </p15:guide>
        <p15:guide id="17" orient="horz" pos="1003" userDrawn="1">
          <p15:clr>
            <a:srgbClr val="A4A3A4"/>
          </p15:clr>
        </p15:guide>
        <p15:guide id="18" orient="horz" pos="2409" userDrawn="1">
          <p15:clr>
            <a:srgbClr val="A4A3A4"/>
          </p15:clr>
        </p15:guide>
        <p15:guide id="19" orient="horz" pos="2183" userDrawn="1">
          <p15:clr>
            <a:srgbClr val="A4A3A4"/>
          </p15:clr>
        </p15:guide>
        <p15:guide id="20" orient="horz" pos="2704" userDrawn="1">
          <p15:clr>
            <a:srgbClr val="A4A3A4"/>
          </p15:clr>
        </p15:guide>
        <p15:guide id="21" orient="horz" pos="2478" userDrawn="1">
          <p15:clr>
            <a:srgbClr val="A4A3A4"/>
          </p15:clr>
        </p15:guide>
        <p15:guide id="22" orient="horz" pos="2772" userDrawn="1">
          <p15:clr>
            <a:srgbClr val="A4A3A4"/>
          </p15:clr>
        </p15:guide>
        <p15:guide id="23" orient="horz" pos="3294" userDrawn="1">
          <p15:clr>
            <a:srgbClr val="A4A3A4"/>
          </p15:clr>
        </p15:guide>
        <p15:guide id="24" orient="horz" pos="2999" userDrawn="1">
          <p15:clr>
            <a:srgbClr val="A4A3A4"/>
          </p15:clr>
        </p15:guide>
        <p15:guide id="25" orient="horz" pos="3067" userDrawn="1">
          <p15:clr>
            <a:srgbClr val="A4A3A4"/>
          </p15:clr>
        </p15:guide>
        <p15:guide id="26" orient="horz" pos="3362" userDrawn="1">
          <p15:clr>
            <a:srgbClr val="A4A3A4"/>
          </p15:clr>
        </p15:guide>
        <p15:guide id="27" orient="horz" pos="3589" userDrawn="1">
          <p15:clr>
            <a:srgbClr val="A4A3A4"/>
          </p15:clr>
        </p15:guide>
        <p15:guide id="28" orient="horz" pos="3884" userDrawn="1">
          <p15:clr>
            <a:srgbClr val="000000"/>
          </p15:clr>
        </p15:guide>
        <p15:guide id="29" orient="horz" pos="3952" userDrawn="1">
          <p15:clr>
            <a:srgbClr val="000000"/>
          </p15:clr>
        </p15:guide>
        <p15:guide id="30" pos="1005" userDrawn="1">
          <p15:clr>
            <a:srgbClr val="A4A3A4"/>
          </p15:clr>
        </p15:guide>
        <p15:guide id="31" pos="1073" userDrawn="1">
          <p15:clr>
            <a:srgbClr val="A4A3A4"/>
          </p15:clr>
        </p15:guide>
        <p15:guide id="32" pos="1708" userDrawn="1">
          <p15:clr>
            <a:srgbClr val="A4A3A4"/>
          </p15:clr>
        </p15:guide>
        <p15:guide id="33" pos="1640" userDrawn="1">
          <p15:clr>
            <a:srgbClr val="A4A3A4"/>
          </p15:clr>
        </p15:guide>
        <p15:guide id="34" pos="2275" userDrawn="1">
          <p15:clr>
            <a:srgbClr val="A4A3A4"/>
          </p15:clr>
        </p15:guide>
        <p15:guide id="35" pos="2343" userDrawn="1">
          <p15:clr>
            <a:srgbClr val="A4A3A4"/>
          </p15:clr>
        </p15:guide>
        <p15:guide id="36" pos="2910" userDrawn="1">
          <p15:clr>
            <a:srgbClr val="A4A3A4"/>
          </p15:clr>
        </p15:guide>
        <p15:guide id="37" pos="4271" userDrawn="1">
          <p15:clr>
            <a:srgbClr val="A4A3A4"/>
          </p15:clr>
        </p15:guide>
        <p15:guide id="38" pos="2978" userDrawn="1">
          <p15:clr>
            <a:srgbClr val="A4A3A4"/>
          </p15:clr>
        </p15:guide>
        <p15:guide id="39" pos="4203" userDrawn="1">
          <p15:clr>
            <a:srgbClr val="A4A3A4"/>
          </p15:clr>
        </p15:guide>
        <p15:guide id="40" pos="3636" userDrawn="1">
          <p15:clr>
            <a:srgbClr val="A4A3A4"/>
          </p15:clr>
        </p15:guide>
        <p15:guide id="41" pos="3568" userDrawn="1">
          <p15:clr>
            <a:srgbClr val="A4A3A4"/>
          </p15:clr>
        </p15:guide>
        <p15:guide id="42" pos="4838" userDrawn="1">
          <p15:clr>
            <a:srgbClr val="A4A3A4"/>
          </p15:clr>
        </p15:guide>
        <p15:guide id="43" pos="4906" userDrawn="1">
          <p15:clr>
            <a:srgbClr val="A4A3A4"/>
          </p15:clr>
        </p15:guide>
        <p15:guide id="44" pos="6743" userDrawn="1">
          <p15:clr>
            <a:srgbClr val="A4A3A4"/>
          </p15:clr>
        </p15:guide>
        <p15:guide id="46" pos="5473" userDrawn="1">
          <p15:clr>
            <a:srgbClr val="A4A3A4"/>
          </p15:clr>
        </p15:guide>
        <p15:guide id="47" pos="5541" userDrawn="1">
          <p15:clr>
            <a:srgbClr val="A4A3A4"/>
          </p15:clr>
        </p15:guide>
        <p15:guide id="48" pos="6085" userDrawn="1">
          <p15:clr>
            <a:srgbClr val="A4A3A4"/>
          </p15:clr>
        </p15:guide>
        <p15:guide id="50" pos="6153" userDrawn="1">
          <p15:clr>
            <a:srgbClr val="A4A3A4"/>
          </p15:clr>
        </p15:guide>
        <p15:guide id="51" pos="6675" userDrawn="1">
          <p15:clr>
            <a:srgbClr val="A4A3A4"/>
          </p15:clr>
        </p15:guide>
        <p15:guide id="52" orient="horz" pos="32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17.png"/><Relationship Id="rId7" Type="http://schemas.openxmlformats.org/officeDocument/2006/relationships/image" Target="../media/image86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5.png"/><Relationship Id="rId11" Type="http://schemas.openxmlformats.org/officeDocument/2006/relationships/image" Target="../media/image90.png"/><Relationship Id="rId5" Type="http://schemas.openxmlformats.org/officeDocument/2006/relationships/image" Target="../media/image84.png"/><Relationship Id="rId10" Type="http://schemas.openxmlformats.org/officeDocument/2006/relationships/image" Target="../media/image89.png"/><Relationship Id="rId4" Type="http://schemas.openxmlformats.org/officeDocument/2006/relationships/image" Target="../media/image83.png"/><Relationship Id="rId9" Type="http://schemas.openxmlformats.org/officeDocument/2006/relationships/image" Target="../media/image8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74.png"/><Relationship Id="rId7" Type="http://schemas.openxmlformats.org/officeDocument/2006/relationships/image" Target="../media/image3.sv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74.png"/><Relationship Id="rId7" Type="http://schemas.openxmlformats.org/officeDocument/2006/relationships/image" Target="../media/image3.sv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7" Type="http://schemas.openxmlformats.org/officeDocument/2006/relationships/image" Target="../media/image22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png"/><Relationship Id="rId5" Type="http://schemas.openxmlformats.org/officeDocument/2006/relationships/image" Target="../media/image28.jpeg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65.png"/><Relationship Id="rId18" Type="http://schemas.openxmlformats.org/officeDocument/2006/relationships/image" Target="../media/image68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12" Type="http://schemas.openxmlformats.org/officeDocument/2006/relationships/image" Target="../media/image64.png"/><Relationship Id="rId17" Type="http://schemas.openxmlformats.org/officeDocument/2006/relationships/image" Target="../media/image3.svg"/><Relationship Id="rId2" Type="http://schemas.openxmlformats.org/officeDocument/2006/relationships/image" Target="../media/image54.png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8.png"/><Relationship Id="rId11" Type="http://schemas.openxmlformats.org/officeDocument/2006/relationships/image" Target="../media/image63.png"/><Relationship Id="rId5" Type="http://schemas.openxmlformats.org/officeDocument/2006/relationships/image" Target="../media/image57.png"/><Relationship Id="rId15" Type="http://schemas.openxmlformats.org/officeDocument/2006/relationships/image" Target="../media/image67.png"/><Relationship Id="rId10" Type="http://schemas.openxmlformats.org/officeDocument/2006/relationships/image" Target="../media/image62.png"/><Relationship Id="rId19" Type="http://schemas.openxmlformats.org/officeDocument/2006/relationships/image" Target="../media/image102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Relationship Id="rId14" Type="http://schemas.openxmlformats.org/officeDocument/2006/relationships/image" Target="../media/image6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65.png"/><Relationship Id="rId18" Type="http://schemas.openxmlformats.org/officeDocument/2006/relationships/image" Target="../media/image68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12" Type="http://schemas.openxmlformats.org/officeDocument/2006/relationships/image" Target="../media/image64.png"/><Relationship Id="rId17" Type="http://schemas.openxmlformats.org/officeDocument/2006/relationships/image" Target="../media/image3.svg"/><Relationship Id="rId2" Type="http://schemas.openxmlformats.org/officeDocument/2006/relationships/image" Target="../media/image54.png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8.png"/><Relationship Id="rId11" Type="http://schemas.openxmlformats.org/officeDocument/2006/relationships/image" Target="../media/image63.png"/><Relationship Id="rId5" Type="http://schemas.openxmlformats.org/officeDocument/2006/relationships/image" Target="../media/image57.png"/><Relationship Id="rId15" Type="http://schemas.openxmlformats.org/officeDocument/2006/relationships/image" Target="../media/image67.png"/><Relationship Id="rId10" Type="http://schemas.openxmlformats.org/officeDocument/2006/relationships/image" Target="../media/image62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Relationship Id="rId14" Type="http://schemas.openxmlformats.org/officeDocument/2006/relationships/image" Target="../media/image66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65.png"/><Relationship Id="rId18" Type="http://schemas.openxmlformats.org/officeDocument/2006/relationships/image" Target="../media/image108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12" Type="http://schemas.openxmlformats.org/officeDocument/2006/relationships/image" Target="../media/image64.png"/><Relationship Id="rId17" Type="http://schemas.openxmlformats.org/officeDocument/2006/relationships/image" Target="../media/image3.svg"/><Relationship Id="rId2" Type="http://schemas.openxmlformats.org/officeDocument/2006/relationships/image" Target="../media/image35.png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8.png"/><Relationship Id="rId11" Type="http://schemas.openxmlformats.org/officeDocument/2006/relationships/image" Target="../media/image63.png"/><Relationship Id="rId5" Type="http://schemas.openxmlformats.org/officeDocument/2006/relationships/image" Target="../media/image57.png"/><Relationship Id="rId15" Type="http://schemas.openxmlformats.org/officeDocument/2006/relationships/image" Target="../media/image107.png"/><Relationship Id="rId10" Type="http://schemas.openxmlformats.org/officeDocument/2006/relationships/image" Target="../media/image62.png"/><Relationship Id="rId19" Type="http://schemas.openxmlformats.org/officeDocument/2006/relationships/image" Target="../media/image109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Relationship Id="rId14" Type="http://schemas.openxmlformats.org/officeDocument/2006/relationships/image" Target="../media/image6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0.png"/><Relationship Id="rId2" Type="http://schemas.openxmlformats.org/officeDocument/2006/relationships/image" Target="../media/image960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0.png"/><Relationship Id="rId2" Type="http://schemas.openxmlformats.org/officeDocument/2006/relationships/image" Target="../media/image940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3" Type="http://schemas.openxmlformats.org/officeDocument/2006/relationships/image" Target="../media/image125.png"/><Relationship Id="rId7" Type="http://schemas.openxmlformats.org/officeDocument/2006/relationships/image" Target="../media/image135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4.png"/><Relationship Id="rId5" Type="http://schemas.openxmlformats.org/officeDocument/2006/relationships/image" Target="../media/image133.png"/><Relationship Id="rId4" Type="http://schemas.openxmlformats.org/officeDocument/2006/relationships/image" Target="../media/image132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3" Type="http://schemas.openxmlformats.org/officeDocument/2006/relationships/image" Target="../media/image124.png"/><Relationship Id="rId7" Type="http://schemas.openxmlformats.org/officeDocument/2006/relationships/image" Target="../media/image128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7.png"/><Relationship Id="rId5" Type="http://schemas.openxmlformats.org/officeDocument/2006/relationships/image" Target="../media/image126.png"/><Relationship Id="rId4" Type="http://schemas.openxmlformats.org/officeDocument/2006/relationships/image" Target="../media/image125.png"/><Relationship Id="rId9" Type="http://schemas.openxmlformats.org/officeDocument/2006/relationships/image" Target="../media/image13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0.png"/><Relationship Id="rId2" Type="http://schemas.openxmlformats.org/officeDocument/2006/relationships/image" Target="../media/image106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80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0.png"/><Relationship Id="rId13" Type="http://schemas.openxmlformats.org/officeDocument/2006/relationships/image" Target="../media/image1240.png"/><Relationship Id="rId3" Type="http://schemas.openxmlformats.org/officeDocument/2006/relationships/image" Target="../media/image1140.png"/><Relationship Id="rId7" Type="http://schemas.openxmlformats.org/officeDocument/2006/relationships/image" Target="../media/image1180.png"/><Relationship Id="rId12" Type="http://schemas.openxmlformats.org/officeDocument/2006/relationships/image" Target="../media/image1230.png"/><Relationship Id="rId2" Type="http://schemas.openxmlformats.org/officeDocument/2006/relationships/image" Target="../media/image113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70.png"/><Relationship Id="rId11" Type="http://schemas.openxmlformats.org/officeDocument/2006/relationships/image" Target="../media/image1220.png"/><Relationship Id="rId5" Type="http://schemas.openxmlformats.org/officeDocument/2006/relationships/image" Target="../media/image1160.png"/><Relationship Id="rId10" Type="http://schemas.openxmlformats.org/officeDocument/2006/relationships/image" Target="../media/image1210.png"/><Relationship Id="rId4" Type="http://schemas.openxmlformats.org/officeDocument/2006/relationships/image" Target="../media/image1150.png"/><Relationship Id="rId9" Type="http://schemas.openxmlformats.org/officeDocument/2006/relationships/image" Target="../media/image120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0.png"/><Relationship Id="rId3" Type="http://schemas.openxmlformats.org/officeDocument/2006/relationships/image" Target="../media/image1260.png"/><Relationship Id="rId7" Type="http://schemas.openxmlformats.org/officeDocument/2006/relationships/image" Target="../media/image1300.png"/><Relationship Id="rId2" Type="http://schemas.openxmlformats.org/officeDocument/2006/relationships/image" Target="../media/image125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90.png"/><Relationship Id="rId5" Type="http://schemas.openxmlformats.org/officeDocument/2006/relationships/image" Target="../media/image1280.png"/><Relationship Id="rId4" Type="http://schemas.openxmlformats.org/officeDocument/2006/relationships/image" Target="../media/image1270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png"/><Relationship Id="rId3" Type="http://schemas.openxmlformats.org/officeDocument/2006/relationships/image" Target="../media/image1330.png"/><Relationship Id="rId7" Type="http://schemas.openxmlformats.org/officeDocument/2006/relationships/image" Target="../media/image1360.png"/><Relationship Id="rId2" Type="http://schemas.openxmlformats.org/officeDocument/2006/relationships/image" Target="../media/image132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70.png"/><Relationship Id="rId5" Type="http://schemas.openxmlformats.org/officeDocument/2006/relationships/image" Target="../media/image1350.png"/><Relationship Id="rId4" Type="http://schemas.openxmlformats.org/officeDocument/2006/relationships/image" Target="../media/image1340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0.png"/><Relationship Id="rId13" Type="http://schemas.openxmlformats.org/officeDocument/2006/relationships/image" Target="../media/image65.png"/><Relationship Id="rId18" Type="http://schemas.openxmlformats.org/officeDocument/2006/relationships/image" Target="../media/image68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12" Type="http://schemas.openxmlformats.org/officeDocument/2006/relationships/image" Target="../media/image64.png"/><Relationship Id="rId17" Type="http://schemas.openxmlformats.org/officeDocument/2006/relationships/image" Target="../media/image3.svg"/><Relationship Id="rId2" Type="http://schemas.openxmlformats.org/officeDocument/2006/relationships/image" Target="../media/image240.png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8.png"/><Relationship Id="rId11" Type="http://schemas.openxmlformats.org/officeDocument/2006/relationships/image" Target="../media/image63.png"/><Relationship Id="rId5" Type="http://schemas.openxmlformats.org/officeDocument/2006/relationships/image" Target="../media/image57.png"/><Relationship Id="rId15" Type="http://schemas.openxmlformats.org/officeDocument/2006/relationships/image" Target="../media/image67.png"/><Relationship Id="rId10" Type="http://schemas.openxmlformats.org/officeDocument/2006/relationships/image" Target="../media/image62.png"/><Relationship Id="rId19" Type="http://schemas.openxmlformats.org/officeDocument/2006/relationships/image" Target="../media/image260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Relationship Id="rId14" Type="http://schemas.openxmlformats.org/officeDocument/2006/relationships/image" Target="../media/image66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8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4.svg"/><Relationship Id="rId4" Type="http://schemas.openxmlformats.org/officeDocument/2006/relationships/image" Target="../media/image4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image" Target="../media/image3.sv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5" Type="http://schemas.openxmlformats.org/officeDocument/2006/relationships/image" Target="../media/image76.png"/><Relationship Id="rId10" Type="http://schemas.openxmlformats.org/officeDocument/2006/relationships/image" Target="../media/image9.png"/><Relationship Id="rId4" Type="http://schemas.openxmlformats.org/officeDocument/2006/relationships/image" Target="../media/image75.png"/><Relationship Id="rId9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316C7C-F456-DF4B-B903-697BF29FF2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6271" y="2603427"/>
            <a:ext cx="8116016" cy="1373070"/>
          </a:xfrm>
        </p:spPr>
        <p:txBody>
          <a:bodyPr/>
          <a:lstStyle/>
          <a:p>
            <a:pPr algn="l"/>
            <a:r>
              <a:rPr lang="en-US" dirty="0" err="1"/>
              <a:t>Modelos</a:t>
            </a:r>
            <a:r>
              <a:rPr lang="en-US" dirty="0"/>
              <a:t> </a:t>
            </a:r>
            <a:r>
              <a:rPr lang="en-US" dirty="0" err="1"/>
              <a:t>Lineales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4868B5-F1B8-2F44-BCA5-4FA566CBE7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7624" y="4497664"/>
            <a:ext cx="8116016" cy="669498"/>
          </a:xfrm>
        </p:spPr>
        <p:txBody>
          <a:bodyPr/>
          <a:lstStyle/>
          <a:p>
            <a:pPr algn="l">
              <a:spcBef>
                <a:spcPts val="200"/>
              </a:spcBef>
            </a:pPr>
            <a:r>
              <a:rPr lang="en-US" dirty="0" err="1"/>
              <a:t>Mtro</a:t>
            </a:r>
            <a:r>
              <a:rPr lang="en-US" dirty="0"/>
              <a:t>. René Rosado González</a:t>
            </a:r>
          </a:p>
          <a:p>
            <a:pPr algn="l"/>
            <a:r>
              <a:rPr lang="en-US" dirty="0"/>
              <a:t>Director de </a:t>
            </a:r>
            <a:r>
              <a:rPr lang="en-US" dirty="0" err="1"/>
              <a:t>Programa</a:t>
            </a:r>
            <a:r>
              <a:rPr lang="en-US" dirty="0"/>
              <a:t> LTP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ACC715-FBA7-FF47-A505-8940B3277F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9956" y="6273802"/>
            <a:ext cx="7002156" cy="584198"/>
          </a:xfrm>
        </p:spPr>
        <p:txBody>
          <a:bodyPr/>
          <a:lstStyle/>
          <a:p>
            <a:r>
              <a:rPr lang="en-US" dirty="0" err="1"/>
              <a:t>r.rosado@tec.mx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20FEBA-B848-374D-BE56-A5F28FB2C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6412" y="6273800"/>
            <a:ext cx="360000" cy="581758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74258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50344F-55B9-EF1B-9757-9312E20B74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81" y="468289"/>
            <a:ext cx="10943607" cy="811379"/>
          </a:xfrm>
        </p:spPr>
        <p:txBody>
          <a:bodyPr/>
          <a:lstStyle/>
          <a:p>
            <a:pPr algn="ctr"/>
            <a:r>
              <a:rPr lang="en-US" dirty="0" err="1"/>
              <a:t>Modelos</a:t>
            </a:r>
            <a:r>
              <a:rPr lang="en-US" dirty="0"/>
              <a:t> con </a:t>
            </a:r>
            <a:r>
              <a:rPr lang="en-US" dirty="0" err="1"/>
              <a:t>interacciones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9DCCDBF-F618-C38E-AF56-4D966A7816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2708" y="3028120"/>
            <a:ext cx="3245680" cy="3245680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CA75B9-2EF3-503B-037B-722BABB059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ES" noProof="0"/>
              <a:t>r.rosado@tec.mx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08E656-9D5E-F27E-5ED3-C23F807934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es-ES" noProof="0" smtClean="0"/>
              <a:t>10</a:t>
            </a:fld>
            <a:endParaRPr lang="es-ES" noProof="0"/>
          </a:p>
        </p:txBody>
      </p:sp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0954D7F7-14B1-852C-1F45-49D2DA0894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9526" y="3028120"/>
            <a:ext cx="3245680" cy="32456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D1ABEF4-16B8-04D7-F2E1-131822CDF497}"/>
                  </a:ext>
                </a:extLst>
              </p:cNvPr>
              <p:cNvSpPr txBox="1"/>
              <p:nvPr/>
            </p:nvSpPr>
            <p:spPr>
              <a:xfrm>
                <a:off x="695325" y="2166203"/>
                <a:ext cx="3440447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sz="16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)+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1600" dirty="0"/>
              </a:p>
              <a:p>
                <a:pPr marL="0" indent="0">
                  <a:buNone/>
                </a:pPr>
                <a:endParaRPr lang="en-US" sz="1600" b="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D1ABEF4-16B8-04D7-F2E1-131822CDF4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325" y="2166203"/>
                <a:ext cx="3440447" cy="83099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B0B956D-D981-A539-0F51-EB6493564AE6}"/>
                  </a:ext>
                </a:extLst>
              </p:cNvPr>
              <p:cNvSpPr txBox="1"/>
              <p:nvPr/>
            </p:nvSpPr>
            <p:spPr>
              <a:xfrm>
                <a:off x="8246378" y="2178884"/>
                <a:ext cx="3311977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16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+(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B0B956D-D981-A539-0F51-EB6493564A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6378" y="2178884"/>
                <a:ext cx="3311977" cy="584775"/>
              </a:xfrm>
              <a:prstGeom prst="rect">
                <a:avLst/>
              </a:prstGeom>
              <a:blipFill>
                <a:blip r:embed="rId5"/>
                <a:stretch>
                  <a:fillRect b="-8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B957B85-C7BE-067C-31F6-14BA5BDB780C}"/>
                  </a:ext>
                </a:extLst>
              </p:cNvPr>
              <p:cNvSpPr txBox="1"/>
              <p:nvPr/>
            </p:nvSpPr>
            <p:spPr>
              <a:xfrm>
                <a:off x="4347828" y="2093604"/>
                <a:ext cx="3440447" cy="7788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𝑖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   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𝑠𝑖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𝑐𝑙𝑎𝑠𝑒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0  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𝑜𝑡𝑟𝑎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𝑐𝑙𝑎𝑠𝑒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000" b="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B957B85-C7BE-067C-31F6-14BA5BDB78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7828" y="2093604"/>
                <a:ext cx="3440447" cy="778868"/>
              </a:xfrm>
              <a:prstGeom prst="rect">
                <a:avLst/>
              </a:prstGeom>
              <a:blipFill>
                <a:blip r:embed="rId6"/>
                <a:stretch>
                  <a:fillRect l="-8088" t="-190476" b="-27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itle 4">
            <a:extLst>
              <a:ext uri="{FF2B5EF4-FFF2-40B4-BE49-F238E27FC236}">
                <a16:creationId xmlns:a16="http://schemas.microsoft.com/office/drawing/2014/main" id="{0DC2333D-7EEC-6E3E-9BBB-4C53356AE74E}"/>
              </a:ext>
            </a:extLst>
          </p:cNvPr>
          <p:cNvSpPr txBox="1">
            <a:spLocks/>
          </p:cNvSpPr>
          <p:nvPr/>
        </p:nvSpPr>
        <p:spPr>
          <a:xfrm>
            <a:off x="1347627" y="1400423"/>
            <a:ext cx="2135843" cy="725838"/>
          </a:xfrm>
          <a:prstGeom prst="rect">
            <a:avLst/>
          </a:prstGeom>
          <a:effectLst/>
        </p:spPr>
        <p:txBody>
          <a:bodyPr vert="horz" lIns="91440" tIns="0" rIns="0" bIns="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Encode Sans" pitchFamily="2" charset="77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1400" dirty="0" err="1">
                <a:solidFill>
                  <a:schemeClr val="bg2">
                    <a:lumMod val="10000"/>
                  </a:schemeClr>
                </a:solidFill>
                <a:latin typeface="Montserrat" pitchFamily="2" charset="77"/>
              </a:rPr>
              <a:t>Diferentes</a:t>
            </a:r>
            <a:r>
              <a:rPr lang="en-US" sz="1400" dirty="0">
                <a:solidFill>
                  <a:schemeClr val="bg2">
                    <a:lumMod val="10000"/>
                  </a:schemeClr>
                </a:solidFill>
                <a:latin typeface="Montserrat" pitchFamily="2" charset="77"/>
              </a:rPr>
              <a:t> </a:t>
            </a:r>
            <a:r>
              <a:rPr lang="en-US" sz="1400" dirty="0" err="1">
                <a:solidFill>
                  <a:schemeClr val="bg2">
                    <a:lumMod val="10000"/>
                  </a:schemeClr>
                </a:solidFill>
                <a:latin typeface="Montserrat" pitchFamily="2" charset="77"/>
              </a:rPr>
              <a:t>interceptos</a:t>
            </a:r>
            <a:endParaRPr lang="en-US" sz="1400" dirty="0">
              <a:solidFill>
                <a:schemeClr val="bg2">
                  <a:lumMod val="10000"/>
                </a:schemeClr>
              </a:solidFill>
              <a:latin typeface="Montserrat" pitchFamily="2" charset="77"/>
            </a:endParaRPr>
          </a:p>
        </p:txBody>
      </p:sp>
      <p:sp>
        <p:nvSpPr>
          <p:cNvPr id="14" name="Title 4">
            <a:extLst>
              <a:ext uri="{FF2B5EF4-FFF2-40B4-BE49-F238E27FC236}">
                <a16:creationId xmlns:a16="http://schemas.microsoft.com/office/drawing/2014/main" id="{0A6DF9C1-022E-9919-310B-5F17F20E470C}"/>
              </a:ext>
            </a:extLst>
          </p:cNvPr>
          <p:cNvSpPr txBox="1">
            <a:spLocks/>
          </p:cNvSpPr>
          <p:nvPr/>
        </p:nvSpPr>
        <p:spPr>
          <a:xfrm>
            <a:off x="8834445" y="1400423"/>
            <a:ext cx="2135843" cy="725838"/>
          </a:xfrm>
          <a:prstGeom prst="rect">
            <a:avLst/>
          </a:prstGeom>
          <a:effectLst/>
        </p:spPr>
        <p:txBody>
          <a:bodyPr vert="horz" lIns="91440" tIns="0" rIns="0" bIns="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Encode Sans" pitchFamily="2" charset="77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1400" dirty="0" err="1">
                <a:solidFill>
                  <a:schemeClr val="bg2">
                    <a:lumMod val="10000"/>
                  </a:schemeClr>
                </a:solidFill>
                <a:latin typeface="Montserrat" pitchFamily="2" charset="77"/>
              </a:rPr>
              <a:t>Diferentes</a:t>
            </a:r>
            <a:r>
              <a:rPr lang="en-US" sz="1400" dirty="0">
                <a:solidFill>
                  <a:schemeClr val="bg2">
                    <a:lumMod val="10000"/>
                  </a:schemeClr>
                </a:solidFill>
                <a:latin typeface="Montserrat" pitchFamily="2" charset="77"/>
              </a:rPr>
              <a:t> </a:t>
            </a:r>
            <a:r>
              <a:rPr lang="en-US" sz="1400" dirty="0" err="1">
                <a:solidFill>
                  <a:schemeClr val="bg2">
                    <a:lumMod val="10000"/>
                  </a:schemeClr>
                </a:solidFill>
                <a:latin typeface="Montserrat" pitchFamily="2" charset="77"/>
              </a:rPr>
              <a:t>Pendientes</a:t>
            </a:r>
            <a:endParaRPr lang="en-US" sz="1400" dirty="0">
              <a:solidFill>
                <a:schemeClr val="bg2">
                  <a:lumMod val="10000"/>
                </a:schemeClr>
              </a:solidFill>
              <a:latin typeface="Montserrat" pitchFamily="2" charset="7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C2DF621-00B8-5ADC-EB17-C17793190743}"/>
                  </a:ext>
                </a:extLst>
              </p:cNvPr>
              <p:cNvSpPr txBox="1"/>
              <p:nvPr/>
            </p:nvSpPr>
            <p:spPr>
              <a:xfrm>
                <a:off x="1218501" y="5194454"/>
                <a:ext cx="283128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𝛿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C2DF621-00B8-5ADC-EB17-C177931907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8501" y="5194454"/>
                <a:ext cx="283128" cy="27699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8B1DFBC-115B-04BB-6C2D-3D96131A6A89}"/>
                  </a:ext>
                </a:extLst>
              </p:cNvPr>
              <p:cNvSpPr txBox="1"/>
              <p:nvPr/>
            </p:nvSpPr>
            <p:spPr>
              <a:xfrm>
                <a:off x="832608" y="5620822"/>
                <a:ext cx="308295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8B1DFBC-115B-04BB-6C2D-3D96131A6A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608" y="5620822"/>
                <a:ext cx="308295" cy="2769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ight Brace 21">
            <a:extLst>
              <a:ext uri="{FF2B5EF4-FFF2-40B4-BE49-F238E27FC236}">
                <a16:creationId xmlns:a16="http://schemas.microsoft.com/office/drawing/2014/main" id="{85462993-85AD-8C0E-41B9-E1D31710700F}"/>
              </a:ext>
            </a:extLst>
          </p:cNvPr>
          <p:cNvSpPr/>
          <p:nvPr/>
        </p:nvSpPr>
        <p:spPr>
          <a:xfrm>
            <a:off x="1132514" y="4957894"/>
            <a:ext cx="142613" cy="756422"/>
          </a:xfrm>
          <a:prstGeom prst="rightBrac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EE51910-A6E4-1574-873D-BA5FE0CFA505}"/>
                  </a:ext>
                </a:extLst>
              </p:cNvPr>
              <p:cNvSpPr txBox="1"/>
              <p:nvPr/>
            </p:nvSpPr>
            <p:spPr>
              <a:xfrm>
                <a:off x="8245869" y="5559038"/>
                <a:ext cx="308295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EE51910-A6E4-1574-873D-BA5FE0CFA5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5869" y="5559038"/>
                <a:ext cx="308295" cy="27699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05E88AD-2496-ED0B-9376-5A705079362A}"/>
                  </a:ext>
                </a:extLst>
              </p:cNvPr>
              <p:cNvSpPr txBox="1"/>
              <p:nvPr/>
            </p:nvSpPr>
            <p:spPr>
              <a:xfrm>
                <a:off x="10906068" y="4669651"/>
                <a:ext cx="283128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05E88AD-2496-ED0B-9376-5A70507936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06068" y="4669651"/>
                <a:ext cx="283128" cy="276999"/>
              </a:xfrm>
              <a:prstGeom prst="rect">
                <a:avLst/>
              </a:prstGeom>
              <a:blipFill>
                <a:blip r:embed="rId10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Bent-Up Arrow 26">
            <a:extLst>
              <a:ext uri="{FF2B5EF4-FFF2-40B4-BE49-F238E27FC236}">
                <a16:creationId xmlns:a16="http://schemas.microsoft.com/office/drawing/2014/main" id="{D3FAA58D-DB21-EB09-D169-3FAEA5C6BB24}"/>
              </a:ext>
            </a:extLst>
          </p:cNvPr>
          <p:cNvSpPr/>
          <p:nvPr/>
        </p:nvSpPr>
        <p:spPr>
          <a:xfrm>
            <a:off x="10834687" y="4622800"/>
            <a:ext cx="195263" cy="138113"/>
          </a:xfrm>
          <a:prstGeom prst="bentUpArrow">
            <a:avLst>
              <a:gd name="adj1" fmla="val 0"/>
              <a:gd name="adj2" fmla="val 25000"/>
              <a:gd name="adj3" fmla="val 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0707590-8AB2-9921-4983-6765ACA8577F}"/>
                  </a:ext>
                </a:extLst>
              </p:cNvPr>
              <p:cNvSpPr txBox="1"/>
              <p:nvPr/>
            </p:nvSpPr>
            <p:spPr>
              <a:xfrm>
                <a:off x="10748963" y="3850501"/>
                <a:ext cx="600132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𝛿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0707590-8AB2-9921-4983-6765ACA857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48963" y="3850501"/>
                <a:ext cx="600132" cy="276999"/>
              </a:xfrm>
              <a:prstGeom prst="rect">
                <a:avLst/>
              </a:prstGeom>
              <a:blipFill>
                <a:blip r:embed="rId11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Bent-Up Arrow 28">
            <a:extLst>
              <a:ext uri="{FF2B5EF4-FFF2-40B4-BE49-F238E27FC236}">
                <a16:creationId xmlns:a16="http://schemas.microsoft.com/office/drawing/2014/main" id="{F9420309-7A0F-24FA-0185-65254BE6184F}"/>
              </a:ext>
            </a:extLst>
          </p:cNvPr>
          <p:cNvSpPr/>
          <p:nvPr/>
        </p:nvSpPr>
        <p:spPr>
          <a:xfrm>
            <a:off x="10787062" y="3755231"/>
            <a:ext cx="195263" cy="138113"/>
          </a:xfrm>
          <a:prstGeom prst="bentUpArrow">
            <a:avLst>
              <a:gd name="adj1" fmla="val 0"/>
              <a:gd name="adj2" fmla="val 25000"/>
              <a:gd name="adj3" fmla="val 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9519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C4EA12-C32B-2233-4F2D-1FA0E47E1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Regresión</a:t>
            </a:r>
            <a:r>
              <a:rPr lang="en-US" dirty="0"/>
              <a:t> Lineal </a:t>
            </a:r>
            <a:r>
              <a:rPr lang="en-US" dirty="0" err="1"/>
              <a:t>Múltiple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992BEA-4752-49F2-DBFD-19A8339FB0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ES" noProof="0"/>
              <a:t>r.rosado@tec.mx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90B086-FDE6-3685-C280-03305147B4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es-ES" noProof="0" smtClean="0"/>
              <a:t>11</a:t>
            </a:fld>
            <a:endParaRPr lang="es-ES" noProof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C87BE00-3B43-5F11-980E-411C13EE7D2C}"/>
                  </a:ext>
                </a:extLst>
              </p:cNvPr>
              <p:cNvSpPr txBox="1"/>
              <p:nvPr/>
            </p:nvSpPr>
            <p:spPr>
              <a:xfrm>
                <a:off x="6780213" y="1592263"/>
                <a:ext cx="4752975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C87BE00-3B43-5F11-980E-411C13EE7D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0213" y="1592263"/>
                <a:ext cx="4752975" cy="400110"/>
              </a:xfrm>
              <a:prstGeom prst="rect">
                <a:avLst/>
              </a:prstGeom>
              <a:blipFill>
                <a:blip r:embed="rId2"/>
                <a:stretch>
                  <a:fillRect b="-156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0D2B507-B961-1BD2-F74F-A26377223041}"/>
                  </a:ext>
                </a:extLst>
              </p:cNvPr>
              <p:cNvSpPr txBox="1"/>
              <p:nvPr/>
            </p:nvSpPr>
            <p:spPr>
              <a:xfrm>
                <a:off x="6780212" y="2442144"/>
                <a:ext cx="4752975" cy="12231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brk m:alnAt="7"/>
                                  </m:r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m:rPr>
                                    <m:brk m:alnAt="7"/>
                                  </m:r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mr>
                        <m:mr>
                          <m:e>
                            <m:eqArr>
                              <m:eqArr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eqArr>
                          </m:e>
                        </m:mr>
                      </m:m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  </m:t>
                      </m:r>
                      <m:m>
                        <m:mPr>
                          <m:mcs>
                            <m:mc>
                              <m:mcPr>
                                <m:count m:val="3"/>
                                <m:mcJc m:val="center"/>
                              </m:mcPr>
                            </m:mc>
                          </m:mcs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1,1</m:t>
                                </m:r>
                              </m:sub>
                            </m:sSub>
                          </m:e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…</m:t>
                            </m:r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1,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…</m:t>
                            </m:r>
                          </m:e>
                        </m:mr>
                        <m:mr>
                          <m:e>
                            <m:eqArr>
                              <m:eqArrPr>
                                <m:ctrlPr>
                                  <a:rPr lang="en-US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eqArr>
                          </m:e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eqArr>
                              <m:eqArrPr>
                                <m:ctrlPr>
                                  <a:rPr lang="en-US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1,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eqArr>
                          </m:e>
                          <m:e>
                            <m:eqArr>
                              <m:eqArrPr>
                                <m:ctrlPr>
                                  <a:rPr lang="en-US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eqArr>
                          </m:e>
                        </m:mr>
                      </m:m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  </m:t>
                      </m:r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mr>
                        <m:mr>
                          <m:e>
                            <m:eqArr>
                              <m:eqArrPr>
                                <m:ctrlPr>
                                  <a:rPr lang="en-US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eqArr>
                          </m:e>
                        </m:mr>
                      </m:m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0D2B507-B961-1BD2-F74F-A263772230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0212" y="2442144"/>
                <a:ext cx="4752975" cy="1223155"/>
              </a:xfrm>
              <a:prstGeom prst="rect">
                <a:avLst/>
              </a:prstGeom>
              <a:blipFill>
                <a:blip r:embed="rId3"/>
                <a:stretch>
                  <a:fillRect b="-30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8775968-AA8A-B3AD-A3EB-2F3686AB62E6}"/>
                  </a:ext>
                </a:extLst>
              </p:cNvPr>
              <p:cNvSpPr txBox="1"/>
              <p:nvPr/>
            </p:nvSpPr>
            <p:spPr>
              <a:xfrm>
                <a:off x="6780213" y="4305434"/>
                <a:ext cx="4752975" cy="4168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𝑥</m:t>
                      </m:r>
                      <m:acc>
                        <m:accPr>
                          <m:chr m:val="̂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</m:acc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8775968-AA8A-B3AD-A3EB-2F3686AB62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0213" y="4305434"/>
                <a:ext cx="4752975" cy="416845"/>
              </a:xfrm>
              <a:prstGeom prst="rect">
                <a:avLst/>
              </a:prstGeom>
              <a:blipFill>
                <a:blip r:embed="rId4"/>
                <a:stretch>
                  <a:fillRect b="-1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F7E0C65-3A5F-EDC0-808D-5A58208C10EB}"/>
                  </a:ext>
                </a:extLst>
              </p:cNvPr>
              <p:cNvSpPr txBox="1"/>
              <p:nvPr/>
            </p:nvSpPr>
            <p:spPr>
              <a:xfrm>
                <a:off x="6780214" y="5297428"/>
                <a:ext cx="148802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0,</m:t>
                          </m:r>
                          <m:sSubSup>
                            <m:sSub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sub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F7E0C65-3A5F-EDC0-808D-5A58208C10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0214" y="5297428"/>
                <a:ext cx="1488024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6B3257FA-C240-01B6-B0BE-6495C16D3C33}"/>
              </a:ext>
            </a:extLst>
          </p:cNvPr>
          <p:cNvCxnSpPr>
            <a:cxnSpLocks/>
          </p:cNvCxnSpPr>
          <p:nvPr/>
        </p:nvCxnSpPr>
        <p:spPr>
          <a:xfrm>
            <a:off x="6939877" y="2060575"/>
            <a:ext cx="0" cy="360363"/>
          </a:xfrm>
          <a:prstGeom prst="straightConnector1">
            <a:avLst/>
          </a:prstGeom>
          <a:ln>
            <a:solidFill>
              <a:schemeClr val="accent1"/>
            </a:solidFill>
            <a:prstDash val="dash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1" name="Elbow Connector 40">
            <a:extLst>
              <a:ext uri="{FF2B5EF4-FFF2-40B4-BE49-F238E27FC236}">
                <a16:creationId xmlns:a16="http://schemas.microsoft.com/office/drawing/2014/main" id="{E0E17540-94FF-CCB5-A80D-7FFC627792B7}"/>
              </a:ext>
            </a:extLst>
          </p:cNvPr>
          <p:cNvCxnSpPr>
            <a:cxnSpLocks/>
          </p:cNvCxnSpPr>
          <p:nvPr/>
        </p:nvCxnSpPr>
        <p:spPr>
          <a:xfrm>
            <a:off x="6951623" y="3824288"/>
            <a:ext cx="1484039" cy="734833"/>
          </a:xfrm>
          <a:prstGeom prst="bentConnector3">
            <a:avLst>
              <a:gd name="adj1" fmla="val -334"/>
            </a:avLst>
          </a:prstGeom>
          <a:ln w="19050" cap="flat" cmpd="sng" algn="ctr">
            <a:solidFill>
              <a:schemeClr val="accent3"/>
            </a:solidFill>
            <a:prstDash val="dash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7AFF0A3-F2D3-3C0F-B3D9-8438C2EB3386}"/>
              </a:ext>
            </a:extLst>
          </p:cNvPr>
          <p:cNvGrpSpPr/>
          <p:nvPr/>
        </p:nvGrpSpPr>
        <p:grpSpPr>
          <a:xfrm>
            <a:off x="6690060" y="4292600"/>
            <a:ext cx="533487" cy="533487"/>
            <a:chOff x="4941751" y="2526860"/>
            <a:chExt cx="2328141" cy="2328141"/>
          </a:xfrm>
        </p:grpSpPr>
        <p:sp>
          <p:nvSpPr>
            <p:cNvPr id="21" name="Teardrop 20">
              <a:extLst>
                <a:ext uri="{FF2B5EF4-FFF2-40B4-BE49-F238E27FC236}">
                  <a16:creationId xmlns:a16="http://schemas.microsoft.com/office/drawing/2014/main" id="{07D625CF-A444-69B2-5B7F-E7865F31CBC0}"/>
                </a:ext>
              </a:extLst>
            </p:cNvPr>
            <p:cNvSpPr/>
            <p:nvPr/>
          </p:nvSpPr>
          <p:spPr>
            <a:xfrm rot="8100000">
              <a:off x="4941751" y="2526860"/>
              <a:ext cx="2328141" cy="2328141"/>
            </a:xfrm>
            <a:prstGeom prst="teardrop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2" name="Graphic 21" descr="Database with solid fill">
              <a:extLst>
                <a:ext uri="{FF2B5EF4-FFF2-40B4-BE49-F238E27FC236}">
                  <a16:creationId xmlns:a16="http://schemas.microsoft.com/office/drawing/2014/main" id="{692A2AA5-D20F-C101-143D-96392FA6D8E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295821" y="2880930"/>
              <a:ext cx="1620000" cy="1620000"/>
            </a:xfrm>
            <a:prstGeom prst="rect">
              <a:avLst/>
            </a:prstGeom>
          </p:spPr>
        </p:pic>
      </p:grpSp>
      <p:pic>
        <p:nvPicPr>
          <p:cNvPr id="52" name="Content Placeholder 51" descr="Chart&#10;&#10;Description automatically generated with medium confidence">
            <a:extLst>
              <a:ext uri="{FF2B5EF4-FFF2-40B4-BE49-F238E27FC236}">
                <a16:creationId xmlns:a16="http://schemas.microsoft.com/office/drawing/2014/main" id="{3E5D8777-B2EC-9AC4-DFB7-BC16BC100B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56431" y="1484313"/>
            <a:ext cx="4881484" cy="4881484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C0ACF26-2CF1-95C8-942F-2A5AA702141B}"/>
              </a:ext>
            </a:extLst>
          </p:cNvPr>
          <p:cNvSpPr txBox="1"/>
          <p:nvPr/>
        </p:nvSpPr>
        <p:spPr>
          <a:xfrm>
            <a:off x="8268238" y="5256510"/>
            <a:ext cx="3264949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>
                <a:latin typeface="Montserrat" pitchFamily="2" charset="77"/>
              </a:rPr>
              <a:t>Homocedasticidad</a:t>
            </a:r>
            <a:r>
              <a:rPr lang="en-US" sz="1400" dirty="0">
                <a:latin typeface="Montserrat" pitchFamily="2" charset="7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>
                <a:latin typeface="Montserrat" pitchFamily="2" charset="77"/>
              </a:rPr>
              <a:t>Normalidad</a:t>
            </a:r>
            <a:r>
              <a:rPr lang="en-US" sz="1400" dirty="0">
                <a:latin typeface="Montserrat" pitchFamily="2" charset="77"/>
              </a:rPr>
              <a:t> de </a:t>
            </a:r>
            <a:r>
              <a:rPr lang="en-US" sz="1400" dirty="0" err="1">
                <a:latin typeface="Montserrat" pitchFamily="2" charset="77"/>
              </a:rPr>
              <a:t>los</a:t>
            </a:r>
            <a:r>
              <a:rPr lang="en-US" sz="1400" dirty="0">
                <a:latin typeface="Montserrat" pitchFamily="2" charset="77"/>
              </a:rPr>
              <a:t> </a:t>
            </a:r>
            <a:r>
              <a:rPr lang="en-US" sz="1400" dirty="0" err="1">
                <a:latin typeface="Montserrat" pitchFamily="2" charset="77"/>
              </a:rPr>
              <a:t>errores</a:t>
            </a:r>
            <a:endParaRPr lang="en-US" sz="1400" dirty="0">
              <a:latin typeface="Montserrat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Montserrat" pitchFamily="2" charset="77"/>
              </a:rPr>
              <a:t>No </a:t>
            </a:r>
            <a:r>
              <a:rPr lang="en-US" sz="1400" dirty="0" err="1">
                <a:latin typeface="Montserrat" pitchFamily="2" charset="77"/>
              </a:rPr>
              <a:t>correlación</a:t>
            </a:r>
            <a:r>
              <a:rPr lang="en-US" sz="1400" dirty="0">
                <a:latin typeface="Montserrat" pitchFamily="2" charset="77"/>
              </a:rPr>
              <a:t> entre </a:t>
            </a:r>
            <a:r>
              <a:rPr lang="en-US" sz="1400" dirty="0" err="1">
                <a:latin typeface="Montserrat" pitchFamily="2" charset="77"/>
              </a:rPr>
              <a:t>los</a:t>
            </a:r>
            <a:r>
              <a:rPr lang="en-US" sz="1400" dirty="0">
                <a:latin typeface="Montserrat" pitchFamily="2" charset="77"/>
              </a:rPr>
              <a:t> </a:t>
            </a:r>
            <a:r>
              <a:rPr lang="en-US" sz="1400" dirty="0" err="1">
                <a:latin typeface="Montserrat" pitchFamily="2" charset="77"/>
              </a:rPr>
              <a:t>errores</a:t>
            </a:r>
            <a:endParaRPr lang="en-US" sz="1400" dirty="0"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1464024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C4EA12-C32B-2233-4F2D-1FA0E47E1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El </a:t>
            </a:r>
            <a:r>
              <a:rPr lang="en-US" dirty="0" err="1"/>
              <a:t>Modelo</a:t>
            </a:r>
            <a:r>
              <a:rPr lang="en-US" dirty="0"/>
              <a:t> </a:t>
            </a:r>
            <a:r>
              <a:rPr lang="en-US" dirty="0" err="1"/>
              <a:t>Matricial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992BEA-4752-49F2-DBFD-19A8339FB0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ES" noProof="0"/>
              <a:t>r.rosado@tec.mx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90B086-FDE6-3685-C280-03305147B4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es-ES" noProof="0" smtClean="0"/>
              <a:t>12</a:t>
            </a:fld>
            <a:endParaRPr lang="es-ES" noProof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0D94CD57-0ECA-C27F-6EF4-1B690188793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89581" y="1952625"/>
                <a:ext cx="10943607" cy="3276599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14:m>
                  <m:oMath xmlns:m="http://schemas.openxmlformats.org/officeDocument/2006/math">
                    <m:m>
                      <m:mPr>
                        <m:mcs>
                          <m:mc>
                            <m:mcPr>
                              <m:count m:val="1"/>
                              <m:mcJc m:val="center"/>
                            </m:mcPr>
                          </m:mc>
                        </m:mcs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mr>
                      <m:m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mr>
                      <m:mr>
                        <m:e>
                          <m:eqArr>
                            <m:eqArr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eqArr>
                        </m:e>
                      </m:mr>
                    </m:m>
                    <m:r>
                      <a:rPr lang="en-US" i="1">
                        <a:latin typeface="Cambria Math" panose="02040503050406030204" pitchFamily="18" charset="0"/>
                      </a:rPr>
                      <m:t>=  </m:t>
                    </m:r>
                    <m:m>
                      <m:mPr>
                        <m:mcs>
                          <m:mc>
                            <m:mcPr>
                              <m:count m:val="3"/>
                              <m:mcJc m:val="center"/>
                            </m:mcPr>
                          </m:mc>
                        </m:mcs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1,1</m:t>
                              </m:r>
                            </m:sub>
                          </m:sSub>
                        </m:e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…</m:t>
                          </m:r>
                        </m:e>
                      </m:mr>
                      <m:m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1,2</m:t>
                              </m:r>
                            </m:sub>
                          </m:sSub>
                        </m:e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…</m:t>
                          </m:r>
                        </m:e>
                      </m:mr>
                      <m:mr>
                        <m:e>
                          <m:eqArr>
                            <m:eqArr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eqArr>
                        </m:e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eqArr>
                            <m:eqArr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eqArr>
                        </m:e>
                        <m:e>
                          <m:eqArr>
                            <m:eqArr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</m:eqArr>
                        </m:e>
                      </m:mr>
                    </m:m>
                    <m:r>
                      <a:rPr lang="en-US" i="1">
                        <a:latin typeface="Cambria Math" panose="02040503050406030204" pitchFamily="18" charset="0"/>
                      </a:rPr>
                      <m:t>   </m:t>
                    </m:r>
                    <m:m>
                      <m:mPr>
                        <m:mcs>
                          <m:mc>
                            <m:mcPr>
                              <m:count m:val="1"/>
                              <m:mcJc m:val="center"/>
                            </m:mcPr>
                          </m:mc>
                        </m:mcs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,1</m:t>
                              </m:r>
                            </m:sub>
                          </m:sSub>
                        </m:e>
                      </m:mr>
                      <m:m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,2</m:t>
                              </m:r>
                            </m:sub>
                          </m:sSub>
                        </m:e>
                      </m:mr>
                      <m:mr>
                        <m:e>
                          <m:eqArr>
                            <m:eqArr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eqArr>
                        </m:e>
                      </m:mr>
                    </m:m>
                    <m:r>
                      <a:rPr lang="en-US" b="0" i="0" smtClean="0">
                        <a:latin typeface="Cambria Math" panose="02040503050406030204" pitchFamily="18" charset="0"/>
                      </a:rPr>
                      <m:t> 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1,1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1,2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</m:mr>
                          <m:mr>
                            <m:e>
                              <m:eqArr>
                                <m:eqArr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…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eqArr>
                            </m:e>
                            <m:e>
                              <m:eqArr>
                                <m:eqArr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…</m:t>
                                  </m:r>
                                </m:e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eqArr>
                            </m:e>
                            <m:e>
                              <m:eqArr>
                                <m:eqArr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…</m:t>
                                  </m:r>
                                </m: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…</m:t>
                                  </m:r>
                                </m:e>
                              </m:eqArr>
                            </m:e>
                          </m:mr>
                        </m:m>
                        <m:r>
                          <a:rPr lang="en-US" i="1">
                            <a:latin typeface="Cambria Math" panose="02040503050406030204" pitchFamily="18" charset="0"/>
                          </a:rPr>
                          <m:t>   </m:t>
                        </m:r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eqArr>
                                <m:eqArr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…</m:t>
                                  </m:r>
                                </m:e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eqArr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eqArr>
                                <m:eqArr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…</m:t>
                                  </m:r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eqArr>
                            </m:e>
                          </m:mr>
                        </m:m>
                      </m:e>
                    </m:d>
                  </m:oMath>
                </a14:m>
                <a:endParaRPr lang="en-US" b="0" i="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ba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  <m:bar>
                        <m:bar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</m:bar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0D94CD57-0ECA-C27F-6EF4-1B690188793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9581" y="1952625"/>
                <a:ext cx="10943607" cy="3276599"/>
              </a:xfrm>
              <a:blipFill>
                <a:blip r:embed="rId2"/>
                <a:stretch>
                  <a:fillRect t="-2703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463829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C4EA12-C32B-2233-4F2D-1FA0E47E1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El </a:t>
            </a:r>
            <a:r>
              <a:rPr lang="en-US" dirty="0" err="1"/>
              <a:t>Modelo</a:t>
            </a:r>
            <a:r>
              <a:rPr lang="en-US" dirty="0"/>
              <a:t> </a:t>
            </a:r>
            <a:r>
              <a:rPr lang="en-US" dirty="0" err="1"/>
              <a:t>Matricial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992BEA-4752-49F2-DBFD-19A8339FB0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ES" noProof="0"/>
              <a:t>r.rosado@tec.mx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90B086-FDE6-3685-C280-03305147B4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es-ES" noProof="0" smtClean="0"/>
              <a:t>13</a:t>
            </a:fld>
            <a:endParaRPr lang="es-ES" noProof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0D94CD57-0ECA-C27F-6EF4-1B690188793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89581" y="1484312"/>
                <a:ext cx="10943607" cy="4321175"/>
              </a:xfrm>
            </p:spPr>
            <p:txBody>
              <a:bodyPr>
                <a:normAutofit fontScale="85000" lnSpcReduction="1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ba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̂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bar>
                            <m:bar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ba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bar>
                        <m:bar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</m:ba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bar>
                        <m:bar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ba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𝑋</m:t>
                      </m:r>
                      <m:bar>
                        <m:bar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</m:bar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bar>
                            <m:bar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</m:ba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bar>
                        <m:bar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</m:ba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bar>
                                <m:bar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bar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ba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bar>
                                <m:bar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bar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ba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bar>
                            <m:bar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ba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  <m:bar>
                            <m:bar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ba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bar>
                                <m:bar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bar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ba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bar>
                                <m:bar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bar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ba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</m:e>
                      </m:d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bar>
                            <m:bar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ba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  <m:bar>
                            <m:bar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ba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bar>
                            <m:bar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ba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bar>
                        <m:bar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ba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bar>
                            <m:bar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ba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  <m:bar>
                        <m:bar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</m:ba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−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bar>
                            <m:bar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ba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bar>
                        <m:bar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ba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bar>
                            <m:bar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ba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  <m:bar>
                        <m:bar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</m:bar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b="0" dirty="0" err="1">
                    <a:ea typeface="Cambria Math" panose="02040503050406030204" pitchFamily="18" charset="0"/>
                  </a:rPr>
                  <a:t>Condiciones</a:t>
                </a:r>
                <a:r>
                  <a:rPr lang="en-US" b="0" dirty="0">
                    <a:ea typeface="Cambria Math" panose="02040503050406030204" pitchFamily="18" charset="0"/>
                  </a:rPr>
                  <a:t> de primer </a:t>
                </a:r>
                <a:r>
                  <a:rPr lang="en-US" b="0" dirty="0" err="1">
                    <a:ea typeface="Cambria Math" panose="02040503050406030204" pitchFamily="18" charset="0"/>
                  </a:rPr>
                  <a:t>orden</a:t>
                </a:r>
                <a:endParaRPr lang="en-US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bar>
                            <m:ba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</m:ba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𝛽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𝛽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0D94CD57-0ECA-C27F-6EF4-1B690188793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9581" y="1484312"/>
                <a:ext cx="10943607" cy="4321175"/>
              </a:xfrm>
              <a:blipFill>
                <a:blip r:embed="rId2"/>
                <a:stretch>
                  <a:fillRect l="-579" t="-880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069527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C4EA12-C32B-2233-4F2D-1FA0E47E1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El </a:t>
            </a:r>
            <a:r>
              <a:rPr lang="en-US" dirty="0" err="1"/>
              <a:t>Modelo</a:t>
            </a:r>
            <a:r>
              <a:rPr lang="en-US" dirty="0"/>
              <a:t> </a:t>
            </a:r>
            <a:r>
              <a:rPr lang="en-US" dirty="0" err="1"/>
              <a:t>Matricial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992BEA-4752-49F2-DBFD-19A8339FB0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ES" noProof="0"/>
              <a:t>r.rosado@tec.mx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90B086-FDE6-3685-C280-03305147B4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es-ES" noProof="0" smtClean="0"/>
              <a:t>14</a:t>
            </a:fld>
            <a:endParaRPr lang="es-ES" noProof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0D94CD57-0ECA-C27F-6EF4-1B690188793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89581" y="1484312"/>
                <a:ext cx="10943607" cy="43211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𝑆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bar>
                            <m:bar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</m:ba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bar>
                                    <m:bar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bar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ba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bar>
                                <m:bar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bar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bar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bar>
                                    <m:bar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bar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ba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bar>
                                <m:bar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bar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ba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bar>
                                    <m:bar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bar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</m:ba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bar>
                                <m:bar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bar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ba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bar>
                                    <m:bar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bar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</m:ba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bar>
                                <m:bar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bar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bar>
                            </m:e>
                          </m:d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bar>
                            <m:bar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</m:ba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bar>
                                    <m:bar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bar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ba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bar>
                                <m:bar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bar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bar>
                            </m:e>
                          </m:d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bar>
                            <m:bar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</m:ba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bar>
                                    <m:bar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bar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</m:ba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bar>
                                <m:bar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bar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bar>
                            </m:e>
                          </m:d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bar>
                            <m:bar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</m:bar>
                        </m:den>
                      </m:f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−2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bar>
                                <m:bar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bar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ba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2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bar>
                        <m:bar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</m:ba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</m:ba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0D94CD57-0ECA-C27F-6EF4-1B690188793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9581" y="1484312"/>
                <a:ext cx="10943607" cy="4321175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246618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C4EA12-C32B-2233-4F2D-1FA0E47E1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El </a:t>
            </a:r>
            <a:r>
              <a:rPr lang="en-US" dirty="0" err="1"/>
              <a:t>Modelo</a:t>
            </a:r>
            <a:r>
              <a:rPr lang="en-US" dirty="0"/>
              <a:t> </a:t>
            </a:r>
            <a:r>
              <a:rPr lang="en-US" dirty="0" err="1"/>
              <a:t>Matricial</a:t>
            </a:r>
            <a:r>
              <a:rPr lang="en-US" dirty="0"/>
              <a:t> (</a:t>
            </a:r>
            <a:r>
              <a:rPr lang="en-US" dirty="0" err="1"/>
              <a:t>Bivariado</a:t>
            </a:r>
            <a:r>
              <a:rPr lang="en-US" dirty="0"/>
              <a:t>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992BEA-4752-49F2-DBFD-19A8339FB0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ES" noProof="0"/>
              <a:t>r.rosado@tec.mx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90B086-FDE6-3685-C280-03305147B4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es-ES" noProof="0" smtClean="0"/>
              <a:t>15</a:t>
            </a:fld>
            <a:endParaRPr lang="es-ES" noProof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0D94CD57-0ECA-C27F-6EF4-1B690188793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89581" y="1484312"/>
                <a:ext cx="10943607" cy="4789488"/>
              </a:xfrm>
            </p:spPr>
            <p:txBody>
              <a:bodyPr>
                <a:normAutofit fontScale="62500" lnSpcReduction="2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</m:ba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e>
                                <m:nary>
                                  <m:naryPr>
                                    <m:chr m:val="∑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  <m:e>
                                    <m:sSubSup>
                                      <m:sSub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</m:nary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nary>
                                  <m:naryPr>
                                    <m:chr m:val="∑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</m:nary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</m:mr>
                            <m:mr>
                              <m:e>
                                <m:nary>
                                  <m:naryPr>
                                    <m:chr m:val="∑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nary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</m:ba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nary>
                                  <m:naryPr>
                                    <m:chr m:val="∑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</m:nary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</m:mr>
                            <m:mr>
                              <m:e>
                                <m:nary>
                                  <m:naryPr>
                                    <m:chr m:val="∑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nary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acc>
                            <m:accPr>
                              <m:chr m:val="̅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acc>
                                <m:accPr>
                                  <m:chr m:val="̅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</m:acc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nary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acc>
                            <m:accPr>
                              <m:chr m:val="̅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acc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𝑐𝑜𝑣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𝑣𝑎𝑟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s-ES_tradnl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0D94CD57-0ECA-C27F-6EF4-1B690188793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9581" y="1484312"/>
                <a:ext cx="10943607" cy="4789488"/>
              </a:xfrm>
              <a:blipFill>
                <a:blip r:embed="rId2"/>
                <a:stretch>
                  <a:fillRect t="-1058" b="-18783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724137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766497-F61E-BEB3-10C1-85EAE649E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Un </a:t>
            </a:r>
            <a:r>
              <a:rPr lang="en-US" dirty="0" err="1"/>
              <a:t>ejemplo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C27114-AC9B-6453-C7C9-B842A28108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ES" noProof="0"/>
              <a:t>r.rosado@tec.mx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D8D07F-D4DF-FEF5-CC17-BC9C2A464F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es-ES" noProof="0" smtClean="0"/>
              <a:t>16</a:t>
            </a:fld>
            <a:endParaRPr lang="es-ES" noProof="0"/>
          </a:p>
        </p:txBody>
      </p:sp>
      <p:pic>
        <p:nvPicPr>
          <p:cNvPr id="1026" name="Picture 2" descr="R y GIS: qué es R y su relación con los SIG - MappingGIS">
            <a:extLst>
              <a:ext uri="{FF2B5EF4-FFF2-40B4-BE49-F238E27FC236}">
                <a16:creationId xmlns:a16="http://schemas.microsoft.com/office/drawing/2014/main" id="{49D80F7B-95FF-C2DB-7291-99541F9D27D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1563" y="1854209"/>
            <a:ext cx="4968875" cy="3843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31647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C4EA12-C32B-2233-4F2D-1FA0E47E1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Regresión</a:t>
            </a:r>
            <a:r>
              <a:rPr lang="en-US" dirty="0"/>
              <a:t> Lineal Simple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992BEA-4752-49F2-DBFD-19A8339FB0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ES" noProof="0"/>
              <a:t>r.rosado@tec.mx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90B086-FDE6-3685-C280-03305147B4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es-ES" noProof="0" smtClean="0"/>
              <a:t>17</a:t>
            </a:fld>
            <a:endParaRPr lang="es-ES" noProof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C87BE00-3B43-5F11-980E-411C13EE7D2C}"/>
                  </a:ext>
                </a:extLst>
              </p:cNvPr>
              <p:cNvSpPr txBox="1"/>
              <p:nvPr/>
            </p:nvSpPr>
            <p:spPr>
              <a:xfrm>
                <a:off x="6780213" y="1592263"/>
                <a:ext cx="4752975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C87BE00-3B43-5F11-980E-411C13EE7D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0213" y="1592263"/>
                <a:ext cx="4752975" cy="400110"/>
              </a:xfrm>
              <a:prstGeom prst="rect">
                <a:avLst/>
              </a:prstGeom>
              <a:blipFill>
                <a:blip r:embed="rId2"/>
                <a:stretch>
                  <a:fillRect b="-156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0D2B507-B961-1BD2-F74F-A26377223041}"/>
                  </a:ext>
                </a:extLst>
              </p:cNvPr>
              <p:cNvSpPr txBox="1"/>
              <p:nvPr/>
            </p:nvSpPr>
            <p:spPr>
              <a:xfrm>
                <a:off x="6780212" y="2442144"/>
                <a:ext cx="4752975" cy="12231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brk m:alnAt="7"/>
                                  </m:r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m:rPr>
                                    <m:brk m:alnAt="7"/>
                                  </m:r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mr>
                        <m:mr>
                          <m:e>
                            <m:eqArr>
                              <m:eqArr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eqArr>
                          </m:e>
                        </m:mr>
                      </m:m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  </m:t>
                      </m:r>
                      <m:m>
                        <m:mPr>
                          <m:mcs>
                            <m:mc>
                              <m:mcPr>
                                <m:count m:val="3"/>
                                <m:mcJc m:val="center"/>
                              </m:mcPr>
                            </m:mc>
                          </m:mcs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1,1</m:t>
                                </m:r>
                              </m:sub>
                            </m:sSub>
                          </m:e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…</m:t>
                            </m:r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1,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…</m:t>
                            </m:r>
                          </m:e>
                        </m:mr>
                        <m:mr>
                          <m:e>
                            <m:eqArr>
                              <m:eqArrPr>
                                <m:ctrlPr>
                                  <a:rPr lang="en-US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eqArr>
                          </m:e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eqArr>
                              <m:eqArrPr>
                                <m:ctrlPr>
                                  <a:rPr lang="en-US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1,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eqArr>
                          </m:e>
                          <m:e>
                            <m:eqArr>
                              <m:eqArrPr>
                                <m:ctrlPr>
                                  <a:rPr lang="en-US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eqArr>
                          </m:e>
                        </m:mr>
                      </m:m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  </m:t>
                      </m:r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mr>
                        <m:mr>
                          <m:e>
                            <m:eqArr>
                              <m:eqArrPr>
                                <m:ctrlPr>
                                  <a:rPr lang="en-US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eqArr>
                          </m:e>
                        </m:mr>
                      </m:m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0D2B507-B961-1BD2-F74F-A263772230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0212" y="2442144"/>
                <a:ext cx="4752975" cy="1223155"/>
              </a:xfrm>
              <a:prstGeom prst="rect">
                <a:avLst/>
              </a:prstGeom>
              <a:blipFill>
                <a:blip r:embed="rId3"/>
                <a:stretch>
                  <a:fillRect b="-30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8775968-AA8A-B3AD-A3EB-2F3686AB62E6}"/>
                  </a:ext>
                </a:extLst>
              </p:cNvPr>
              <p:cNvSpPr txBox="1"/>
              <p:nvPr/>
            </p:nvSpPr>
            <p:spPr>
              <a:xfrm>
                <a:off x="6780213" y="4305434"/>
                <a:ext cx="4752975" cy="4168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𝑥</m:t>
                      </m:r>
                      <m:acc>
                        <m:accPr>
                          <m:chr m:val="̂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</m:acc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8775968-AA8A-B3AD-A3EB-2F3686AB62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0213" y="4305434"/>
                <a:ext cx="4752975" cy="416845"/>
              </a:xfrm>
              <a:prstGeom prst="rect">
                <a:avLst/>
              </a:prstGeom>
              <a:blipFill>
                <a:blip r:embed="rId4"/>
                <a:stretch>
                  <a:fillRect b="-1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F7E0C65-3A5F-EDC0-808D-5A58208C10EB}"/>
                  </a:ext>
                </a:extLst>
              </p:cNvPr>
              <p:cNvSpPr txBox="1"/>
              <p:nvPr/>
            </p:nvSpPr>
            <p:spPr>
              <a:xfrm>
                <a:off x="6780214" y="5297428"/>
                <a:ext cx="148802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0,</m:t>
                          </m:r>
                          <m:sSubSup>
                            <m:sSub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sub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F7E0C65-3A5F-EDC0-808D-5A58208C10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0214" y="5297428"/>
                <a:ext cx="1488024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6B3257FA-C240-01B6-B0BE-6495C16D3C33}"/>
              </a:ext>
            </a:extLst>
          </p:cNvPr>
          <p:cNvCxnSpPr>
            <a:cxnSpLocks/>
          </p:cNvCxnSpPr>
          <p:nvPr/>
        </p:nvCxnSpPr>
        <p:spPr>
          <a:xfrm>
            <a:off x="6939877" y="2060575"/>
            <a:ext cx="0" cy="360363"/>
          </a:xfrm>
          <a:prstGeom prst="straightConnector1">
            <a:avLst/>
          </a:prstGeom>
          <a:ln>
            <a:solidFill>
              <a:schemeClr val="accent1"/>
            </a:solidFill>
            <a:prstDash val="dash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1" name="Elbow Connector 40">
            <a:extLst>
              <a:ext uri="{FF2B5EF4-FFF2-40B4-BE49-F238E27FC236}">
                <a16:creationId xmlns:a16="http://schemas.microsoft.com/office/drawing/2014/main" id="{E0E17540-94FF-CCB5-A80D-7FFC627792B7}"/>
              </a:ext>
            </a:extLst>
          </p:cNvPr>
          <p:cNvCxnSpPr>
            <a:cxnSpLocks/>
          </p:cNvCxnSpPr>
          <p:nvPr/>
        </p:nvCxnSpPr>
        <p:spPr>
          <a:xfrm>
            <a:off x="6951623" y="3824288"/>
            <a:ext cx="1484039" cy="734833"/>
          </a:xfrm>
          <a:prstGeom prst="bentConnector3">
            <a:avLst>
              <a:gd name="adj1" fmla="val -334"/>
            </a:avLst>
          </a:prstGeom>
          <a:ln w="19050" cap="flat" cmpd="sng" algn="ctr">
            <a:solidFill>
              <a:schemeClr val="accent3"/>
            </a:solidFill>
            <a:prstDash val="dash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7AFF0A3-F2D3-3C0F-B3D9-8438C2EB3386}"/>
              </a:ext>
            </a:extLst>
          </p:cNvPr>
          <p:cNvGrpSpPr/>
          <p:nvPr/>
        </p:nvGrpSpPr>
        <p:grpSpPr>
          <a:xfrm>
            <a:off x="6690060" y="4292600"/>
            <a:ext cx="533487" cy="533487"/>
            <a:chOff x="4941751" y="2526860"/>
            <a:chExt cx="2328141" cy="2328141"/>
          </a:xfrm>
        </p:grpSpPr>
        <p:sp>
          <p:nvSpPr>
            <p:cNvPr id="21" name="Teardrop 20">
              <a:extLst>
                <a:ext uri="{FF2B5EF4-FFF2-40B4-BE49-F238E27FC236}">
                  <a16:creationId xmlns:a16="http://schemas.microsoft.com/office/drawing/2014/main" id="{07D625CF-A444-69B2-5B7F-E7865F31CBC0}"/>
                </a:ext>
              </a:extLst>
            </p:cNvPr>
            <p:cNvSpPr/>
            <p:nvPr/>
          </p:nvSpPr>
          <p:spPr>
            <a:xfrm rot="8100000">
              <a:off x="4941751" y="2526860"/>
              <a:ext cx="2328141" cy="2328141"/>
            </a:xfrm>
            <a:prstGeom prst="teardrop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2" name="Graphic 21" descr="Database with solid fill">
              <a:extLst>
                <a:ext uri="{FF2B5EF4-FFF2-40B4-BE49-F238E27FC236}">
                  <a16:creationId xmlns:a16="http://schemas.microsoft.com/office/drawing/2014/main" id="{692A2AA5-D20F-C101-143D-96392FA6D8E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295821" y="2880930"/>
              <a:ext cx="1620000" cy="1620000"/>
            </a:xfrm>
            <a:prstGeom prst="rect">
              <a:avLst/>
            </a:prstGeom>
          </p:spPr>
        </p:pic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C8C14507-E303-4175-5F96-EB607B73D0A5}"/>
              </a:ext>
            </a:extLst>
          </p:cNvPr>
          <p:cNvSpPr txBox="1"/>
          <p:nvPr/>
        </p:nvSpPr>
        <p:spPr>
          <a:xfrm>
            <a:off x="8796338" y="5256510"/>
            <a:ext cx="2736849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>
                <a:latin typeface="Montserrat" pitchFamily="2" charset="77"/>
              </a:rPr>
              <a:t>Homocedasticidad</a:t>
            </a:r>
            <a:r>
              <a:rPr lang="en-US" sz="1400" dirty="0">
                <a:latin typeface="Montserrat" pitchFamily="2" charset="7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>
                <a:latin typeface="Montserrat" pitchFamily="2" charset="77"/>
              </a:rPr>
              <a:t>Normalidad</a:t>
            </a:r>
            <a:endParaRPr lang="en-US" sz="1400" dirty="0">
              <a:latin typeface="Montserrat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Montserrat" pitchFamily="2" charset="77"/>
              </a:rPr>
              <a:t>No </a:t>
            </a:r>
            <a:r>
              <a:rPr lang="en-US" sz="1400" dirty="0" err="1">
                <a:latin typeface="Montserrat" pitchFamily="2" charset="77"/>
              </a:rPr>
              <a:t>correlación</a:t>
            </a:r>
            <a:endParaRPr lang="en-US" sz="1400" dirty="0">
              <a:latin typeface="Montserrat" pitchFamily="2" charset="77"/>
            </a:endParaRPr>
          </a:p>
        </p:txBody>
      </p:sp>
      <p:pic>
        <p:nvPicPr>
          <p:cNvPr id="52" name="Content Placeholder 51" descr="Chart&#10;&#10;Description automatically generated with medium confidence">
            <a:extLst>
              <a:ext uri="{FF2B5EF4-FFF2-40B4-BE49-F238E27FC236}">
                <a16:creationId xmlns:a16="http://schemas.microsoft.com/office/drawing/2014/main" id="{3E5D8777-B2EC-9AC4-DFB7-BC16BC100B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56431" y="1484313"/>
            <a:ext cx="4881484" cy="4881484"/>
          </a:xfrm>
        </p:spPr>
      </p:pic>
    </p:spTree>
    <p:extLst>
      <p:ext uri="{BB962C8B-B14F-4D97-AF65-F5344CB8AC3E}">
        <p14:creationId xmlns:p14="http://schemas.microsoft.com/office/powerpoint/2010/main" val="18152891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C4EA12-C32B-2233-4F2D-1FA0E47E1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Regresión</a:t>
            </a:r>
            <a:r>
              <a:rPr lang="en-US" dirty="0"/>
              <a:t> Lineal </a:t>
            </a:r>
            <a:r>
              <a:rPr lang="en-US" dirty="0" err="1"/>
              <a:t>Gaussiana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992BEA-4752-49F2-DBFD-19A8339FB0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ES" noProof="0"/>
              <a:t>r.rosado@tec.mx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90B086-FDE6-3685-C280-03305147B4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es-ES" noProof="0" smtClean="0"/>
              <a:t>18</a:t>
            </a:fld>
            <a:endParaRPr lang="es-ES" noProof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8775968-AA8A-B3AD-A3EB-2F3686AB62E6}"/>
                  </a:ext>
                </a:extLst>
              </p:cNvPr>
              <p:cNvSpPr txBox="1"/>
              <p:nvPr/>
            </p:nvSpPr>
            <p:spPr>
              <a:xfrm>
                <a:off x="6780214" y="1574296"/>
                <a:ext cx="2578100" cy="4168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𝑥</m:t>
                      </m:r>
                      <m:acc>
                        <m:accPr>
                          <m:chr m:val="̂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</m:acc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8775968-AA8A-B3AD-A3EB-2F3686AB62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0214" y="1574296"/>
                <a:ext cx="2578100" cy="416845"/>
              </a:xfrm>
              <a:prstGeom prst="rect">
                <a:avLst/>
              </a:prstGeom>
              <a:blipFill>
                <a:blip r:embed="rId2"/>
                <a:stretch>
                  <a:fillRect b="-1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F7E0C65-3A5F-EDC0-808D-5A58208C10EB}"/>
                  </a:ext>
                </a:extLst>
              </p:cNvPr>
              <p:cNvSpPr txBox="1"/>
              <p:nvPr/>
            </p:nvSpPr>
            <p:spPr>
              <a:xfrm>
                <a:off x="9767888" y="1552515"/>
                <a:ext cx="176530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0,</m:t>
                          </m:r>
                          <m:sSubSup>
                            <m:sSub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sub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F7E0C65-3A5F-EDC0-808D-5A58208C10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67888" y="1552515"/>
                <a:ext cx="1765300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Group 18">
            <a:extLst>
              <a:ext uri="{FF2B5EF4-FFF2-40B4-BE49-F238E27FC236}">
                <a16:creationId xmlns:a16="http://schemas.microsoft.com/office/drawing/2014/main" id="{47AFF0A3-F2D3-3C0F-B3D9-8438C2EB3386}"/>
              </a:ext>
            </a:extLst>
          </p:cNvPr>
          <p:cNvGrpSpPr/>
          <p:nvPr/>
        </p:nvGrpSpPr>
        <p:grpSpPr>
          <a:xfrm>
            <a:off x="6690060" y="1515975"/>
            <a:ext cx="533487" cy="533487"/>
            <a:chOff x="4941751" y="2526860"/>
            <a:chExt cx="2328141" cy="2328141"/>
          </a:xfrm>
        </p:grpSpPr>
        <p:sp>
          <p:nvSpPr>
            <p:cNvPr id="21" name="Teardrop 20">
              <a:extLst>
                <a:ext uri="{FF2B5EF4-FFF2-40B4-BE49-F238E27FC236}">
                  <a16:creationId xmlns:a16="http://schemas.microsoft.com/office/drawing/2014/main" id="{07D625CF-A444-69B2-5B7F-E7865F31CBC0}"/>
                </a:ext>
              </a:extLst>
            </p:cNvPr>
            <p:cNvSpPr/>
            <p:nvPr/>
          </p:nvSpPr>
          <p:spPr>
            <a:xfrm rot="8100000">
              <a:off x="4941751" y="2526860"/>
              <a:ext cx="2328141" cy="2328141"/>
            </a:xfrm>
            <a:prstGeom prst="teardrop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2" name="Graphic 21" descr="Database with solid fill">
              <a:extLst>
                <a:ext uri="{FF2B5EF4-FFF2-40B4-BE49-F238E27FC236}">
                  <a16:creationId xmlns:a16="http://schemas.microsoft.com/office/drawing/2014/main" id="{692A2AA5-D20F-C101-143D-96392FA6D8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295821" y="2880930"/>
              <a:ext cx="1620000" cy="1620000"/>
            </a:xfrm>
            <a:prstGeom prst="rect">
              <a:avLst/>
            </a:prstGeom>
          </p:spPr>
        </p:pic>
      </p:grpSp>
      <p:pic>
        <p:nvPicPr>
          <p:cNvPr id="52" name="Content Placeholder 51" descr="Chart&#10;&#10;Description automatically generated with medium confidence">
            <a:extLst>
              <a:ext uri="{FF2B5EF4-FFF2-40B4-BE49-F238E27FC236}">
                <a16:creationId xmlns:a16="http://schemas.microsoft.com/office/drawing/2014/main" id="{3E5D8777-B2EC-9AC4-DFB7-BC16BC100B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656431" y="1484313"/>
            <a:ext cx="4881484" cy="4881484"/>
          </a:xfrm>
        </p:spPr>
      </p:pic>
      <p:pic>
        <p:nvPicPr>
          <p:cNvPr id="8" name="Picture 7" descr="Chart, histogram&#10;&#10;Description automatically generated">
            <a:extLst>
              <a:ext uri="{FF2B5EF4-FFF2-40B4-BE49-F238E27FC236}">
                <a16:creationId xmlns:a16="http://schemas.microsoft.com/office/drawing/2014/main" id="{FA9FACD9-5C25-07FF-DB09-80A38E70BD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43765" y="2365375"/>
            <a:ext cx="3979862" cy="3979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3581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87C1EF-D7D3-A519-85FD-CB23E20537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81" y="468289"/>
            <a:ext cx="11107119" cy="811379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¡René, mis </a:t>
            </a:r>
            <a:r>
              <a:rPr lang="en-US" dirty="0" err="1"/>
              <a:t>residuales</a:t>
            </a:r>
            <a:r>
              <a:rPr lang="en-US" dirty="0"/>
              <a:t> no son </a:t>
            </a:r>
            <a:r>
              <a:rPr lang="en-US" dirty="0" err="1"/>
              <a:t>normales</a:t>
            </a:r>
            <a:r>
              <a:rPr lang="en-US" dirty="0"/>
              <a:t>!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D4F5D1-0AC0-664B-6137-6241F76DB5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ES" noProof="0"/>
              <a:t>r.rosado@tec.mx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348D67-A59F-DC65-250A-3DA69AE6A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39500" y="6273800"/>
            <a:ext cx="412147" cy="584200"/>
          </a:xfrm>
        </p:spPr>
        <p:txBody>
          <a:bodyPr/>
          <a:lstStyle/>
          <a:p>
            <a:pPr rtl="0"/>
            <a:fld id="{4FAB73BC-B049-4115-A692-8D63A059BFB8}" type="slidenum">
              <a:rPr lang="es-ES" noProof="0" smtClean="0"/>
              <a:t>19</a:t>
            </a:fld>
            <a:endParaRPr lang="es-ES" noProof="0"/>
          </a:p>
        </p:txBody>
      </p:sp>
      <p:pic>
        <p:nvPicPr>
          <p:cNvPr id="7" name="Picture 6" descr="Chart, histogram&#10;&#10;Description automatically generated">
            <a:extLst>
              <a:ext uri="{FF2B5EF4-FFF2-40B4-BE49-F238E27FC236}">
                <a16:creationId xmlns:a16="http://schemas.microsoft.com/office/drawing/2014/main" id="{D0725619-89C7-AA06-453E-A72D674D3D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2263" y="1592263"/>
            <a:ext cx="4762023" cy="476202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5659BF2-D2FE-BFB3-FBE3-87A8A219D8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325" y="1592263"/>
            <a:ext cx="4762800" cy="476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6744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C4EA12-C32B-2233-4F2D-1FA0E47E1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Modelos</a:t>
            </a:r>
            <a:r>
              <a:rPr lang="en-US" dirty="0"/>
              <a:t> </a:t>
            </a:r>
            <a:r>
              <a:rPr lang="en-US" dirty="0" err="1"/>
              <a:t>Lineales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992BEA-4752-49F2-DBFD-19A8339FB0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ES" noProof="0" dirty="0" err="1"/>
              <a:t>r.rosado@tec.mx</a:t>
            </a:r>
            <a:endParaRPr lang="es-E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90B086-FDE6-3685-C280-03305147B4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es-ES" noProof="0" smtClean="0"/>
              <a:t>2</a:t>
            </a:fld>
            <a:endParaRPr lang="es-ES" noProof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4B09FD6-7514-7DD5-DD99-B5F933839E30}"/>
              </a:ext>
            </a:extLst>
          </p:cNvPr>
          <p:cNvGrpSpPr/>
          <p:nvPr/>
        </p:nvGrpSpPr>
        <p:grpSpPr>
          <a:xfrm>
            <a:off x="925973" y="2909236"/>
            <a:ext cx="8432915" cy="1039529"/>
            <a:chOff x="925973" y="2329172"/>
            <a:chExt cx="8432915" cy="1039529"/>
          </a:xfrm>
        </p:grpSpPr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F49D3923-5BA4-721F-10E8-EC54C2E507E0}"/>
                </a:ext>
              </a:extLst>
            </p:cNvPr>
            <p:cNvGrpSpPr/>
            <p:nvPr/>
          </p:nvGrpSpPr>
          <p:grpSpPr>
            <a:xfrm>
              <a:off x="3186383" y="2329172"/>
              <a:ext cx="6172505" cy="1039529"/>
              <a:chOff x="572539" y="1381408"/>
              <a:chExt cx="6172505" cy="1039529"/>
            </a:xfrm>
          </p:grpSpPr>
          <p:sp>
            <p:nvSpPr>
              <p:cNvPr id="21" name="Cross 20">
                <a:extLst>
                  <a:ext uri="{FF2B5EF4-FFF2-40B4-BE49-F238E27FC236}">
                    <a16:creationId xmlns:a16="http://schemas.microsoft.com/office/drawing/2014/main" id="{E1B1AD8B-718B-531B-8694-2F0838084AB4}"/>
                  </a:ext>
                </a:extLst>
              </p:cNvPr>
              <p:cNvSpPr/>
              <p:nvPr/>
            </p:nvSpPr>
            <p:spPr>
              <a:xfrm>
                <a:off x="3761393" y="1785013"/>
                <a:ext cx="232320" cy="232320"/>
              </a:xfrm>
              <a:prstGeom prst="plus">
                <a:avLst>
                  <a:gd name="adj" fmla="val 35976"/>
                </a:avLst>
              </a:prstGeom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22" name="Cross 21">
                <a:extLst>
                  <a:ext uri="{FF2B5EF4-FFF2-40B4-BE49-F238E27FC236}">
                    <a16:creationId xmlns:a16="http://schemas.microsoft.com/office/drawing/2014/main" id="{10E57B65-F68E-AAB4-57DD-272419B75757}"/>
                  </a:ext>
                </a:extLst>
              </p:cNvPr>
              <p:cNvSpPr/>
              <p:nvPr/>
            </p:nvSpPr>
            <p:spPr>
              <a:xfrm>
                <a:off x="4789378" y="1785013"/>
                <a:ext cx="232320" cy="232320"/>
              </a:xfrm>
              <a:prstGeom prst="plus">
                <a:avLst>
                  <a:gd name="adj" fmla="val 35976"/>
                </a:avLst>
              </a:prstGeom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23" name="Cross 22">
                <a:extLst>
                  <a:ext uri="{FF2B5EF4-FFF2-40B4-BE49-F238E27FC236}">
                    <a16:creationId xmlns:a16="http://schemas.microsoft.com/office/drawing/2014/main" id="{92EA616C-6A50-33C3-4E7A-335A54879BFF}"/>
                  </a:ext>
                </a:extLst>
              </p:cNvPr>
              <p:cNvSpPr/>
              <p:nvPr/>
            </p:nvSpPr>
            <p:spPr>
              <a:xfrm>
                <a:off x="5817362" y="1785013"/>
                <a:ext cx="232320" cy="232320"/>
              </a:xfrm>
              <a:prstGeom prst="plus">
                <a:avLst>
                  <a:gd name="adj" fmla="val 35976"/>
                </a:avLst>
              </a:prstGeom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24" name="Cross 23">
                <a:extLst>
                  <a:ext uri="{FF2B5EF4-FFF2-40B4-BE49-F238E27FC236}">
                    <a16:creationId xmlns:a16="http://schemas.microsoft.com/office/drawing/2014/main" id="{37B458FE-D324-8039-960E-DC04C6D4D55E}"/>
                  </a:ext>
                </a:extLst>
              </p:cNvPr>
              <p:cNvSpPr/>
              <p:nvPr/>
            </p:nvSpPr>
            <p:spPr>
              <a:xfrm>
                <a:off x="2733408" y="1785013"/>
                <a:ext cx="232320" cy="232320"/>
              </a:xfrm>
              <a:prstGeom prst="plus">
                <a:avLst>
                  <a:gd name="adj" fmla="val 35976"/>
                </a:avLst>
              </a:prstGeom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" name="Oval 8">
                    <a:extLst>
                      <a:ext uri="{FF2B5EF4-FFF2-40B4-BE49-F238E27FC236}">
                        <a16:creationId xmlns:a16="http://schemas.microsoft.com/office/drawing/2014/main" id="{5C29B425-D39B-DC44-44A7-0C91B2E03C43}"/>
                      </a:ext>
                    </a:extLst>
                  </p:cNvPr>
                  <p:cNvSpPr/>
                  <p:nvPr/>
                </p:nvSpPr>
                <p:spPr>
                  <a:xfrm>
                    <a:off x="572539" y="1381408"/>
                    <a:ext cx="1039529" cy="1039529"/>
                  </a:xfrm>
                  <a:prstGeom prst="ellipse">
                    <a:avLst/>
                  </a:prstGeom>
                </p:spPr>
                <p:style>
                  <a:lnRef idx="3">
                    <a:schemeClr val="lt1"/>
                  </a:lnRef>
                  <a:fillRef idx="1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r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1400" i="1" dirty="0" smtClean="0">
                              <a:latin typeface="Cambria Math" panose="02040503050406030204" pitchFamily="18" charset="0"/>
                            </a:rPr>
                            <m:t> =</m:t>
                          </m:r>
                          <m:r>
                            <a:rPr lang="en-US" sz="1400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1400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40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400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400" dirty="0">
                      <a:latin typeface="Montserrat" pitchFamily="2" charset="77"/>
                    </a:endParaRPr>
                  </a:p>
                </p:txBody>
              </p:sp>
            </mc:Choice>
            <mc:Fallback xmlns="">
              <p:sp>
                <p:nvSpPr>
                  <p:cNvPr id="9" name="Oval 8">
                    <a:extLst>
                      <a:ext uri="{FF2B5EF4-FFF2-40B4-BE49-F238E27FC236}">
                        <a16:creationId xmlns:a16="http://schemas.microsoft.com/office/drawing/2014/main" id="{5C29B425-D39B-DC44-44A7-0C91B2E03C4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2539" y="1381408"/>
                    <a:ext cx="1039529" cy="1039529"/>
                  </a:xfrm>
                  <a:prstGeom prst="ellipse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Oval 12">
                    <a:extLst>
                      <a:ext uri="{FF2B5EF4-FFF2-40B4-BE49-F238E27FC236}">
                        <a16:creationId xmlns:a16="http://schemas.microsoft.com/office/drawing/2014/main" id="{846A0480-0410-339B-63C6-F59C9364FCD8}"/>
                      </a:ext>
                    </a:extLst>
                  </p:cNvPr>
                  <p:cNvSpPr/>
                  <p:nvPr/>
                </p:nvSpPr>
                <p:spPr>
                  <a:xfrm>
                    <a:off x="2038049" y="1603645"/>
                    <a:ext cx="595054" cy="595054"/>
                  </a:xfrm>
                  <a:prstGeom prst="ellipse">
                    <a:avLst/>
                  </a:prstGeom>
                </p:spPr>
                <p:style>
                  <a:lnRef idx="3">
                    <a:schemeClr val="lt1"/>
                  </a:lnRef>
                  <a:fillRef idx="1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r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oMath>
                      </m:oMathPara>
                    </a14:m>
                    <a:endParaRPr lang="en-US" sz="1400" dirty="0">
                      <a:latin typeface="Montserrat" pitchFamily="2" charset="77"/>
                    </a:endParaRPr>
                  </a:p>
                </p:txBody>
              </p:sp>
            </mc:Choice>
            <mc:Fallback xmlns="">
              <p:sp>
                <p:nvSpPr>
                  <p:cNvPr id="13" name="Oval 12">
                    <a:extLst>
                      <a:ext uri="{FF2B5EF4-FFF2-40B4-BE49-F238E27FC236}">
                        <a16:creationId xmlns:a16="http://schemas.microsoft.com/office/drawing/2014/main" id="{846A0480-0410-339B-63C6-F59C9364FCD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38049" y="1603645"/>
                    <a:ext cx="595054" cy="595054"/>
                  </a:xfrm>
                  <a:prstGeom prst="ellipse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Oval 13">
                    <a:extLst>
                      <a:ext uri="{FF2B5EF4-FFF2-40B4-BE49-F238E27FC236}">
                        <a16:creationId xmlns:a16="http://schemas.microsoft.com/office/drawing/2014/main" id="{0B654E74-BDD0-45B9-D5EF-AE954C788DC2}"/>
                      </a:ext>
                    </a:extLst>
                  </p:cNvPr>
                  <p:cNvSpPr/>
                  <p:nvPr/>
                </p:nvSpPr>
                <p:spPr>
                  <a:xfrm>
                    <a:off x="3066033" y="1603645"/>
                    <a:ext cx="595054" cy="595054"/>
                  </a:xfrm>
                  <a:prstGeom prst="ellipse">
                    <a:avLst/>
                  </a:prstGeom>
                </p:spPr>
                <p:style>
                  <a:lnRef idx="3">
                    <a:schemeClr val="lt1"/>
                  </a:lnRef>
                  <a:fillRef idx="1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r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1400" dirty="0">
                      <a:latin typeface="Montserrat" pitchFamily="2" charset="77"/>
                    </a:endParaRPr>
                  </a:p>
                </p:txBody>
              </p:sp>
            </mc:Choice>
            <mc:Fallback xmlns="">
              <p:sp>
                <p:nvSpPr>
                  <p:cNvPr id="14" name="Oval 13">
                    <a:extLst>
                      <a:ext uri="{FF2B5EF4-FFF2-40B4-BE49-F238E27FC236}">
                        <a16:creationId xmlns:a16="http://schemas.microsoft.com/office/drawing/2014/main" id="{0B654E74-BDD0-45B9-D5EF-AE954C788DC2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066033" y="1603645"/>
                    <a:ext cx="595054" cy="595054"/>
                  </a:xfrm>
                  <a:prstGeom prst="ellipse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Oval 14">
                    <a:extLst>
                      <a:ext uri="{FF2B5EF4-FFF2-40B4-BE49-F238E27FC236}">
                        <a16:creationId xmlns:a16="http://schemas.microsoft.com/office/drawing/2014/main" id="{2366CC8F-0348-49D0-3954-6CF559C52C12}"/>
                      </a:ext>
                    </a:extLst>
                  </p:cNvPr>
                  <p:cNvSpPr/>
                  <p:nvPr/>
                </p:nvSpPr>
                <p:spPr>
                  <a:xfrm>
                    <a:off x="4094018" y="1603645"/>
                    <a:ext cx="595054" cy="595054"/>
                  </a:xfrm>
                  <a:prstGeom prst="ellipse">
                    <a:avLst/>
                  </a:prstGeom>
                </p:spPr>
                <p:style>
                  <a:lnRef idx="3">
                    <a:schemeClr val="lt1"/>
                  </a:lnRef>
                  <a:fillRef idx="1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r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1400" dirty="0">
                      <a:latin typeface="Montserrat" pitchFamily="2" charset="77"/>
                    </a:endParaRPr>
                  </a:p>
                </p:txBody>
              </p:sp>
            </mc:Choice>
            <mc:Fallback xmlns="">
              <p:sp>
                <p:nvSpPr>
                  <p:cNvPr id="15" name="Oval 14">
                    <a:extLst>
                      <a:ext uri="{FF2B5EF4-FFF2-40B4-BE49-F238E27FC236}">
                        <a16:creationId xmlns:a16="http://schemas.microsoft.com/office/drawing/2014/main" id="{2366CC8F-0348-49D0-3954-6CF559C52C12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94018" y="1603645"/>
                    <a:ext cx="595054" cy="595054"/>
                  </a:xfrm>
                  <a:prstGeom prst="ellipse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Oval 15">
                    <a:extLst>
                      <a:ext uri="{FF2B5EF4-FFF2-40B4-BE49-F238E27FC236}">
                        <a16:creationId xmlns:a16="http://schemas.microsoft.com/office/drawing/2014/main" id="{164974A1-2F81-8436-5BDC-476A171D0E00}"/>
                      </a:ext>
                    </a:extLst>
                  </p:cNvPr>
                  <p:cNvSpPr/>
                  <p:nvPr/>
                </p:nvSpPr>
                <p:spPr>
                  <a:xfrm>
                    <a:off x="6149990" y="1603645"/>
                    <a:ext cx="595054" cy="595054"/>
                  </a:xfrm>
                  <a:prstGeom prst="ellipse">
                    <a:avLst/>
                  </a:prstGeom>
                </p:spPr>
                <p:style>
                  <a:lnRef idx="3">
                    <a:schemeClr val="lt1"/>
                  </a:lnRef>
                  <a:fillRef idx="1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r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oMath>
                      </m:oMathPara>
                    </a14:m>
                    <a:endParaRPr lang="en-US" sz="1400" dirty="0">
                      <a:latin typeface="Montserrat" pitchFamily="2" charset="77"/>
                    </a:endParaRPr>
                  </a:p>
                </p:txBody>
              </p:sp>
            </mc:Choice>
            <mc:Fallback xmlns="">
              <p:sp>
                <p:nvSpPr>
                  <p:cNvPr id="16" name="Oval 15">
                    <a:extLst>
                      <a:ext uri="{FF2B5EF4-FFF2-40B4-BE49-F238E27FC236}">
                        <a16:creationId xmlns:a16="http://schemas.microsoft.com/office/drawing/2014/main" id="{164974A1-2F81-8436-5BDC-476A171D0E00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49990" y="1603645"/>
                    <a:ext cx="595054" cy="595054"/>
                  </a:xfrm>
                  <a:prstGeom prst="ellipse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50BA1C01-9A11-FBAE-64D2-00B37FD6ACBD}"/>
                  </a:ext>
                </a:extLst>
              </p:cNvPr>
              <p:cNvGrpSpPr/>
              <p:nvPr/>
            </p:nvGrpSpPr>
            <p:grpSpPr>
              <a:xfrm>
                <a:off x="1712372" y="1816397"/>
                <a:ext cx="225371" cy="169552"/>
                <a:chOff x="3355014" y="2997200"/>
                <a:chExt cx="887046" cy="667348"/>
              </a:xfrm>
            </p:grpSpPr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0747AA84-8813-EA08-7C0B-78816EFF97FC}"/>
                    </a:ext>
                  </a:extLst>
                </p:cNvPr>
                <p:cNvSpPr/>
                <p:nvPr/>
              </p:nvSpPr>
              <p:spPr>
                <a:xfrm>
                  <a:off x="3355014" y="2997200"/>
                  <a:ext cx="887046" cy="225706"/>
                </a:xfrm>
                <a:prstGeom prst="rect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5"/>
                </a:fillRef>
                <a:effectRef idx="1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EA25EFA3-5282-D4B3-380D-B5996579CB12}"/>
                    </a:ext>
                  </a:extLst>
                </p:cNvPr>
                <p:cNvSpPr/>
                <p:nvPr/>
              </p:nvSpPr>
              <p:spPr>
                <a:xfrm>
                  <a:off x="3355014" y="3438842"/>
                  <a:ext cx="887046" cy="225706"/>
                </a:xfrm>
                <a:prstGeom prst="rect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5"/>
                </a:fillRef>
                <a:effectRef idx="1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Oval 24">
                    <a:extLst>
                      <a:ext uri="{FF2B5EF4-FFF2-40B4-BE49-F238E27FC236}">
                        <a16:creationId xmlns:a16="http://schemas.microsoft.com/office/drawing/2014/main" id="{6B967F65-6F8E-47B3-79D6-EAB669FE7759}"/>
                      </a:ext>
                    </a:extLst>
                  </p:cNvPr>
                  <p:cNvSpPr/>
                  <p:nvPr/>
                </p:nvSpPr>
                <p:spPr>
                  <a:xfrm>
                    <a:off x="5122000" y="1603645"/>
                    <a:ext cx="595054" cy="595054"/>
                  </a:xfrm>
                  <a:prstGeom prst="ellipse">
                    <a:avLst/>
                  </a:prstGeom>
                </p:spPr>
                <p:style>
                  <a:lnRef idx="3">
                    <a:schemeClr val="lt1"/>
                  </a:lnRef>
                  <a:fillRef idx="1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r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…</m:t>
                          </m:r>
                        </m:oMath>
                      </m:oMathPara>
                    </a14:m>
                    <a:endParaRPr lang="en-US" sz="1400" dirty="0">
                      <a:latin typeface="Montserrat" pitchFamily="2" charset="77"/>
                    </a:endParaRPr>
                  </a:p>
                </p:txBody>
              </p:sp>
            </mc:Choice>
            <mc:Fallback xmlns="">
              <p:sp>
                <p:nvSpPr>
                  <p:cNvPr id="25" name="Oval 24">
                    <a:extLst>
                      <a:ext uri="{FF2B5EF4-FFF2-40B4-BE49-F238E27FC236}">
                        <a16:creationId xmlns:a16="http://schemas.microsoft.com/office/drawing/2014/main" id="{6B967F65-6F8E-47B3-79D6-EAB669FE775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122000" y="1603645"/>
                    <a:ext cx="595054" cy="595054"/>
                  </a:xfrm>
                  <a:prstGeom prst="ellipse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59" name="Title 4">
              <a:extLst>
                <a:ext uri="{FF2B5EF4-FFF2-40B4-BE49-F238E27FC236}">
                  <a16:creationId xmlns:a16="http://schemas.microsoft.com/office/drawing/2014/main" id="{363F202C-61C4-4ABA-B22B-654C3D9C3926}"/>
                </a:ext>
              </a:extLst>
            </p:cNvPr>
            <p:cNvSpPr txBox="1">
              <a:spLocks/>
            </p:cNvSpPr>
            <p:nvPr/>
          </p:nvSpPr>
          <p:spPr>
            <a:xfrm>
              <a:off x="925973" y="2486017"/>
              <a:ext cx="2078926" cy="725838"/>
            </a:xfrm>
            <a:prstGeom prst="rect">
              <a:avLst/>
            </a:prstGeom>
            <a:effectLst/>
          </p:spPr>
          <p:txBody>
            <a:bodyPr vert="horz" lIns="91440" tIns="0" rIns="0" bIns="0" rtlCol="0" anchor="ctr">
              <a:normAutofit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3600" kern="1200" cap="none">
                  <a:ln w="3175" cmpd="sng">
                    <a:noFill/>
                  </a:ln>
                  <a:solidFill>
                    <a:schemeClr val="tx1"/>
                  </a:solidFill>
                  <a:effectLst/>
                  <a:latin typeface="Encode Sans" pitchFamily="2" charset="77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pPr algn="ctr"/>
              <a:r>
                <a:rPr lang="en-US" sz="1400" dirty="0" err="1">
                  <a:solidFill>
                    <a:schemeClr val="bg2">
                      <a:lumMod val="10000"/>
                    </a:schemeClr>
                  </a:solidFill>
                  <a:latin typeface="Montserrat" pitchFamily="2" charset="77"/>
                </a:rPr>
                <a:t>Fénomeno</a:t>
              </a:r>
              <a:r>
                <a:rPr lang="en-US" sz="1400" dirty="0">
                  <a:solidFill>
                    <a:schemeClr val="bg2">
                      <a:lumMod val="10000"/>
                    </a:schemeClr>
                  </a:solidFill>
                  <a:latin typeface="Montserrat" pitchFamily="2" charset="77"/>
                </a:rPr>
                <a:t> </a:t>
              </a:r>
              <a:r>
                <a:rPr lang="en-US" sz="1400" dirty="0" err="1">
                  <a:solidFill>
                    <a:schemeClr val="bg2">
                      <a:lumMod val="10000"/>
                    </a:schemeClr>
                  </a:solidFill>
                  <a:latin typeface="Montserrat" pitchFamily="2" charset="77"/>
                </a:rPr>
                <a:t>observado</a:t>
              </a:r>
              <a:endParaRPr lang="en-US" sz="1400" dirty="0">
                <a:solidFill>
                  <a:schemeClr val="bg2">
                    <a:lumMod val="10000"/>
                  </a:schemeClr>
                </a:solidFill>
                <a:latin typeface="Montserrat" pitchFamily="2" charset="7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070350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Picture 138">
            <a:extLst>
              <a:ext uri="{FF2B5EF4-FFF2-40B4-BE49-F238E27FC236}">
                <a16:creationId xmlns:a16="http://schemas.microsoft.com/office/drawing/2014/main" id="{01CFC1BB-C5B3-4479-9752-C53221627F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41" name="Picture 140">
            <a:extLst>
              <a:ext uri="{FF2B5EF4-FFF2-40B4-BE49-F238E27FC236}">
                <a16:creationId xmlns:a16="http://schemas.microsoft.com/office/drawing/2014/main" id="{5B5FB5AC-39B2-4094-B486-0FCD501D50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143" name="Picture 142">
            <a:extLst>
              <a:ext uri="{FF2B5EF4-FFF2-40B4-BE49-F238E27FC236}">
                <a16:creationId xmlns:a16="http://schemas.microsoft.com/office/drawing/2014/main" id="{7150CFE4-97B0-48C6-ACD6-9399CBA119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145" name="Rectangle 144">
            <a:extLst>
              <a:ext uri="{FF2B5EF4-FFF2-40B4-BE49-F238E27FC236}">
                <a16:creationId xmlns:a16="http://schemas.microsoft.com/office/drawing/2014/main" id="{A3C6F7F0-46EA-4F8E-A112-1B517C2B5A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1691A3CC-CDA1-4C3B-9150-FCFB5373D8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30" name="Picture 6" descr="Carl Jung y la psicología analítica: &quot;Cuando tienes miedo quedas  petrificado y mueres antes de tiempo&quot; - BBC News Mundo">
            <a:extLst>
              <a:ext uri="{FF2B5EF4-FFF2-40B4-BE49-F238E27FC236}">
                <a16:creationId xmlns:a16="http://schemas.microsoft.com/office/drawing/2014/main" id="{8D77288E-57BC-5976-20C4-428048997A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34" r="-2" b="-2"/>
          <a:stretch/>
        </p:blipFill>
        <p:spPr bwMode="auto">
          <a:xfrm>
            <a:off x="4644526" y="10"/>
            <a:ext cx="7552945" cy="68579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9" name="Picture 148">
            <a:extLst>
              <a:ext uri="{FF2B5EF4-FFF2-40B4-BE49-F238E27FC236}">
                <a16:creationId xmlns:a16="http://schemas.microsoft.com/office/drawing/2014/main" id="{25D611BD-13D6-4754-93F1-8ABAB81169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06045"/>
            <a:ext cx="4965192" cy="144049"/>
          </a:xfrm>
          <a:prstGeom prst="rect">
            <a:avLst/>
          </a:prstGeom>
        </p:spPr>
      </p:pic>
      <p:sp>
        <p:nvSpPr>
          <p:cNvPr id="151" name="Rectangle 150">
            <a:extLst>
              <a:ext uri="{FF2B5EF4-FFF2-40B4-BE49-F238E27FC236}">
                <a16:creationId xmlns:a16="http://schemas.microsoft.com/office/drawing/2014/main" id="{D1564798-5942-49A9-89E9-7BF6D02392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838764"/>
            <a:ext cx="4964567" cy="3180473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EC8DE6-175C-6E8C-6C24-F3F8378338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2" y="2063262"/>
            <a:ext cx="3739278" cy="266113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i="1" dirty="0">
                <a:latin typeface="+mj-lt"/>
              </a:rPr>
              <a:t>“Normality is a fine ideal for those who have no imagination”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3BDAFDC-94C8-7401-A820-F0FAD24600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3" y="5101298"/>
            <a:ext cx="3739277" cy="1116622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r">
              <a:buNone/>
            </a:pPr>
            <a:r>
              <a:rPr lang="en-US" sz="2000">
                <a:latin typeface="+mn-lt"/>
              </a:rPr>
              <a:t>- Carl Jung</a:t>
            </a:r>
            <a:endParaRPr lang="en-US" sz="2000" dirty="0">
              <a:latin typeface="+mn-lt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6FC774-C554-CD50-19EB-487D542260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0321" y="6337190"/>
            <a:ext cx="519294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kern="1200" noProof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r.rosado@tec.mx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4945F6-D7DA-B4D9-4E97-2A99146FA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81776" y="6336872"/>
            <a:ext cx="722655" cy="36576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4FAB73BC-B049-4115-A692-8D63A059BFB8}" type="slidenum">
              <a:rPr lang="en-US" sz="1400" noProof="0">
                <a:latin typeface="+mn-lt"/>
              </a:rPr>
              <a:pPr defTabSz="914400">
                <a:spcAft>
                  <a:spcPts val="600"/>
                </a:spcAft>
              </a:pPr>
              <a:t>20</a:t>
            </a:fld>
            <a:endParaRPr lang="en-US" sz="1400" noProof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187158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C4EA12-C32B-2233-4F2D-1FA0E47E1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Modelos</a:t>
            </a:r>
            <a:r>
              <a:rPr lang="en-US" dirty="0"/>
              <a:t> </a:t>
            </a:r>
            <a:r>
              <a:rPr lang="en-US" dirty="0" err="1"/>
              <a:t>Lineales</a:t>
            </a:r>
            <a:r>
              <a:rPr lang="en-US" dirty="0"/>
              <a:t> </a:t>
            </a:r>
            <a:r>
              <a:rPr lang="en-US" dirty="0" err="1"/>
              <a:t>Generalizados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992BEA-4752-49F2-DBFD-19A8339FB0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ES" noProof="0" dirty="0" err="1"/>
              <a:t>r.rosado@tec.mx</a:t>
            </a:r>
            <a:endParaRPr lang="es-E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90B086-FDE6-3685-C280-03305147B4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es-ES" noProof="0" smtClean="0"/>
              <a:t>21</a:t>
            </a:fld>
            <a:endParaRPr lang="es-ES" noProof="0"/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6C1A59F1-4921-4221-8CEF-6433EE47681B}"/>
              </a:ext>
            </a:extLst>
          </p:cNvPr>
          <p:cNvGrpSpPr/>
          <p:nvPr/>
        </p:nvGrpSpPr>
        <p:grpSpPr>
          <a:xfrm>
            <a:off x="925973" y="1592263"/>
            <a:ext cx="10030405" cy="4493530"/>
            <a:chOff x="-137222" y="1392983"/>
            <a:chExt cx="10030405" cy="4493530"/>
          </a:xfrm>
        </p:grpSpPr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F49D3923-5BA4-721F-10E8-EC54C2E507E0}"/>
                </a:ext>
              </a:extLst>
            </p:cNvPr>
            <p:cNvGrpSpPr/>
            <p:nvPr/>
          </p:nvGrpSpPr>
          <p:grpSpPr>
            <a:xfrm>
              <a:off x="2123188" y="1392983"/>
              <a:ext cx="6172505" cy="1039529"/>
              <a:chOff x="572539" y="1381408"/>
              <a:chExt cx="6172505" cy="1039529"/>
            </a:xfrm>
          </p:grpSpPr>
          <p:sp>
            <p:nvSpPr>
              <p:cNvPr id="21" name="Cross 20">
                <a:extLst>
                  <a:ext uri="{FF2B5EF4-FFF2-40B4-BE49-F238E27FC236}">
                    <a16:creationId xmlns:a16="http://schemas.microsoft.com/office/drawing/2014/main" id="{E1B1AD8B-718B-531B-8694-2F0838084AB4}"/>
                  </a:ext>
                </a:extLst>
              </p:cNvPr>
              <p:cNvSpPr/>
              <p:nvPr/>
            </p:nvSpPr>
            <p:spPr>
              <a:xfrm>
                <a:off x="3761393" y="1785013"/>
                <a:ext cx="232320" cy="232320"/>
              </a:xfrm>
              <a:prstGeom prst="plus">
                <a:avLst>
                  <a:gd name="adj" fmla="val 35976"/>
                </a:avLst>
              </a:prstGeom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22" name="Cross 21">
                <a:extLst>
                  <a:ext uri="{FF2B5EF4-FFF2-40B4-BE49-F238E27FC236}">
                    <a16:creationId xmlns:a16="http://schemas.microsoft.com/office/drawing/2014/main" id="{10E57B65-F68E-AAB4-57DD-272419B75757}"/>
                  </a:ext>
                </a:extLst>
              </p:cNvPr>
              <p:cNvSpPr/>
              <p:nvPr/>
            </p:nvSpPr>
            <p:spPr>
              <a:xfrm>
                <a:off x="4789378" y="1785013"/>
                <a:ext cx="232320" cy="232320"/>
              </a:xfrm>
              <a:prstGeom prst="plus">
                <a:avLst>
                  <a:gd name="adj" fmla="val 35976"/>
                </a:avLst>
              </a:prstGeom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23" name="Cross 22">
                <a:extLst>
                  <a:ext uri="{FF2B5EF4-FFF2-40B4-BE49-F238E27FC236}">
                    <a16:creationId xmlns:a16="http://schemas.microsoft.com/office/drawing/2014/main" id="{92EA616C-6A50-33C3-4E7A-335A54879BFF}"/>
                  </a:ext>
                </a:extLst>
              </p:cNvPr>
              <p:cNvSpPr/>
              <p:nvPr/>
            </p:nvSpPr>
            <p:spPr>
              <a:xfrm>
                <a:off x="5817362" y="1785013"/>
                <a:ext cx="232320" cy="232320"/>
              </a:xfrm>
              <a:prstGeom prst="plus">
                <a:avLst>
                  <a:gd name="adj" fmla="val 35976"/>
                </a:avLst>
              </a:prstGeom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24" name="Cross 23">
                <a:extLst>
                  <a:ext uri="{FF2B5EF4-FFF2-40B4-BE49-F238E27FC236}">
                    <a16:creationId xmlns:a16="http://schemas.microsoft.com/office/drawing/2014/main" id="{37B458FE-D324-8039-960E-DC04C6D4D55E}"/>
                  </a:ext>
                </a:extLst>
              </p:cNvPr>
              <p:cNvSpPr/>
              <p:nvPr/>
            </p:nvSpPr>
            <p:spPr>
              <a:xfrm>
                <a:off x="2733408" y="1785013"/>
                <a:ext cx="232320" cy="232320"/>
              </a:xfrm>
              <a:prstGeom prst="plus">
                <a:avLst>
                  <a:gd name="adj" fmla="val 35976"/>
                </a:avLst>
              </a:prstGeom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" name="Oval 8">
                    <a:extLst>
                      <a:ext uri="{FF2B5EF4-FFF2-40B4-BE49-F238E27FC236}">
                        <a16:creationId xmlns:a16="http://schemas.microsoft.com/office/drawing/2014/main" id="{5C29B425-D39B-DC44-44A7-0C91B2E03C43}"/>
                      </a:ext>
                    </a:extLst>
                  </p:cNvPr>
                  <p:cNvSpPr/>
                  <p:nvPr/>
                </p:nvSpPr>
                <p:spPr>
                  <a:xfrm>
                    <a:off x="572539" y="1381408"/>
                    <a:ext cx="1039529" cy="1039529"/>
                  </a:xfrm>
                  <a:prstGeom prst="ellipse">
                    <a:avLst/>
                  </a:prstGeom>
                </p:spPr>
                <p:style>
                  <a:lnRef idx="3">
                    <a:schemeClr val="lt1"/>
                  </a:lnRef>
                  <a:fillRef idx="1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r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1400" i="1" dirty="0" smtClean="0">
                              <a:latin typeface="Cambria Math" panose="02040503050406030204" pitchFamily="18" charset="0"/>
                            </a:rPr>
                            <m:t> =</m:t>
                          </m:r>
                          <m:r>
                            <a:rPr lang="en-US" sz="1400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1400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40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400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400" dirty="0">
                      <a:latin typeface="Montserrat" pitchFamily="2" charset="77"/>
                    </a:endParaRPr>
                  </a:p>
                </p:txBody>
              </p:sp>
            </mc:Choice>
            <mc:Fallback xmlns="">
              <p:sp>
                <p:nvSpPr>
                  <p:cNvPr id="9" name="Oval 8">
                    <a:extLst>
                      <a:ext uri="{FF2B5EF4-FFF2-40B4-BE49-F238E27FC236}">
                        <a16:creationId xmlns:a16="http://schemas.microsoft.com/office/drawing/2014/main" id="{5C29B425-D39B-DC44-44A7-0C91B2E03C4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2539" y="1381408"/>
                    <a:ext cx="1039529" cy="1039529"/>
                  </a:xfrm>
                  <a:prstGeom prst="ellipse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Oval 12">
                    <a:extLst>
                      <a:ext uri="{FF2B5EF4-FFF2-40B4-BE49-F238E27FC236}">
                        <a16:creationId xmlns:a16="http://schemas.microsoft.com/office/drawing/2014/main" id="{846A0480-0410-339B-63C6-F59C9364FCD8}"/>
                      </a:ext>
                    </a:extLst>
                  </p:cNvPr>
                  <p:cNvSpPr/>
                  <p:nvPr/>
                </p:nvSpPr>
                <p:spPr>
                  <a:xfrm>
                    <a:off x="2038049" y="1603645"/>
                    <a:ext cx="595054" cy="595054"/>
                  </a:xfrm>
                  <a:prstGeom prst="ellipse">
                    <a:avLst/>
                  </a:prstGeom>
                </p:spPr>
                <p:style>
                  <a:lnRef idx="3">
                    <a:schemeClr val="lt1"/>
                  </a:lnRef>
                  <a:fillRef idx="1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r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oMath>
                      </m:oMathPara>
                    </a14:m>
                    <a:endParaRPr lang="en-US" sz="1400" dirty="0">
                      <a:latin typeface="Montserrat" pitchFamily="2" charset="77"/>
                    </a:endParaRPr>
                  </a:p>
                </p:txBody>
              </p:sp>
            </mc:Choice>
            <mc:Fallback xmlns="">
              <p:sp>
                <p:nvSpPr>
                  <p:cNvPr id="13" name="Oval 12">
                    <a:extLst>
                      <a:ext uri="{FF2B5EF4-FFF2-40B4-BE49-F238E27FC236}">
                        <a16:creationId xmlns:a16="http://schemas.microsoft.com/office/drawing/2014/main" id="{846A0480-0410-339B-63C6-F59C9364FCD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38049" y="1603645"/>
                    <a:ext cx="595054" cy="595054"/>
                  </a:xfrm>
                  <a:prstGeom prst="ellipse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Oval 13">
                    <a:extLst>
                      <a:ext uri="{FF2B5EF4-FFF2-40B4-BE49-F238E27FC236}">
                        <a16:creationId xmlns:a16="http://schemas.microsoft.com/office/drawing/2014/main" id="{0B654E74-BDD0-45B9-D5EF-AE954C788DC2}"/>
                      </a:ext>
                    </a:extLst>
                  </p:cNvPr>
                  <p:cNvSpPr/>
                  <p:nvPr/>
                </p:nvSpPr>
                <p:spPr>
                  <a:xfrm>
                    <a:off x="3066033" y="1603645"/>
                    <a:ext cx="595054" cy="595054"/>
                  </a:xfrm>
                  <a:prstGeom prst="ellipse">
                    <a:avLst/>
                  </a:prstGeom>
                </p:spPr>
                <p:style>
                  <a:lnRef idx="3">
                    <a:schemeClr val="lt1"/>
                  </a:lnRef>
                  <a:fillRef idx="1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r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1400" dirty="0">
                      <a:latin typeface="Montserrat" pitchFamily="2" charset="77"/>
                    </a:endParaRPr>
                  </a:p>
                </p:txBody>
              </p:sp>
            </mc:Choice>
            <mc:Fallback xmlns="">
              <p:sp>
                <p:nvSpPr>
                  <p:cNvPr id="14" name="Oval 13">
                    <a:extLst>
                      <a:ext uri="{FF2B5EF4-FFF2-40B4-BE49-F238E27FC236}">
                        <a16:creationId xmlns:a16="http://schemas.microsoft.com/office/drawing/2014/main" id="{0B654E74-BDD0-45B9-D5EF-AE954C788DC2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066033" y="1603645"/>
                    <a:ext cx="595054" cy="595054"/>
                  </a:xfrm>
                  <a:prstGeom prst="ellipse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Oval 14">
                    <a:extLst>
                      <a:ext uri="{FF2B5EF4-FFF2-40B4-BE49-F238E27FC236}">
                        <a16:creationId xmlns:a16="http://schemas.microsoft.com/office/drawing/2014/main" id="{2366CC8F-0348-49D0-3954-6CF559C52C12}"/>
                      </a:ext>
                    </a:extLst>
                  </p:cNvPr>
                  <p:cNvSpPr/>
                  <p:nvPr/>
                </p:nvSpPr>
                <p:spPr>
                  <a:xfrm>
                    <a:off x="4094018" y="1603645"/>
                    <a:ext cx="595054" cy="595054"/>
                  </a:xfrm>
                  <a:prstGeom prst="ellipse">
                    <a:avLst/>
                  </a:prstGeom>
                </p:spPr>
                <p:style>
                  <a:lnRef idx="3">
                    <a:schemeClr val="lt1"/>
                  </a:lnRef>
                  <a:fillRef idx="1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r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1400" dirty="0">
                      <a:latin typeface="Montserrat" pitchFamily="2" charset="77"/>
                    </a:endParaRPr>
                  </a:p>
                </p:txBody>
              </p:sp>
            </mc:Choice>
            <mc:Fallback xmlns="">
              <p:sp>
                <p:nvSpPr>
                  <p:cNvPr id="15" name="Oval 14">
                    <a:extLst>
                      <a:ext uri="{FF2B5EF4-FFF2-40B4-BE49-F238E27FC236}">
                        <a16:creationId xmlns:a16="http://schemas.microsoft.com/office/drawing/2014/main" id="{2366CC8F-0348-49D0-3954-6CF559C52C12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94018" y="1603645"/>
                    <a:ext cx="595054" cy="595054"/>
                  </a:xfrm>
                  <a:prstGeom prst="ellipse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Oval 15">
                    <a:extLst>
                      <a:ext uri="{FF2B5EF4-FFF2-40B4-BE49-F238E27FC236}">
                        <a16:creationId xmlns:a16="http://schemas.microsoft.com/office/drawing/2014/main" id="{164974A1-2F81-8436-5BDC-476A171D0E00}"/>
                      </a:ext>
                    </a:extLst>
                  </p:cNvPr>
                  <p:cNvSpPr/>
                  <p:nvPr/>
                </p:nvSpPr>
                <p:spPr>
                  <a:xfrm>
                    <a:off x="6149990" y="1603645"/>
                    <a:ext cx="595054" cy="595054"/>
                  </a:xfrm>
                  <a:prstGeom prst="ellipse">
                    <a:avLst/>
                  </a:prstGeom>
                </p:spPr>
                <p:style>
                  <a:lnRef idx="3">
                    <a:schemeClr val="lt1"/>
                  </a:lnRef>
                  <a:fillRef idx="1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r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oMath>
                      </m:oMathPara>
                    </a14:m>
                    <a:endParaRPr lang="en-US" sz="1400" dirty="0">
                      <a:latin typeface="Montserrat" pitchFamily="2" charset="77"/>
                    </a:endParaRPr>
                  </a:p>
                </p:txBody>
              </p:sp>
            </mc:Choice>
            <mc:Fallback xmlns="">
              <p:sp>
                <p:nvSpPr>
                  <p:cNvPr id="16" name="Oval 15">
                    <a:extLst>
                      <a:ext uri="{FF2B5EF4-FFF2-40B4-BE49-F238E27FC236}">
                        <a16:creationId xmlns:a16="http://schemas.microsoft.com/office/drawing/2014/main" id="{164974A1-2F81-8436-5BDC-476A171D0E00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49990" y="1603645"/>
                    <a:ext cx="595054" cy="595054"/>
                  </a:xfrm>
                  <a:prstGeom prst="ellipse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50BA1C01-9A11-FBAE-64D2-00B37FD6ACBD}"/>
                  </a:ext>
                </a:extLst>
              </p:cNvPr>
              <p:cNvGrpSpPr/>
              <p:nvPr/>
            </p:nvGrpSpPr>
            <p:grpSpPr>
              <a:xfrm>
                <a:off x="1712372" y="1816397"/>
                <a:ext cx="225371" cy="169552"/>
                <a:chOff x="3355014" y="2997200"/>
                <a:chExt cx="887046" cy="667348"/>
              </a:xfrm>
            </p:grpSpPr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0747AA84-8813-EA08-7C0B-78816EFF97FC}"/>
                    </a:ext>
                  </a:extLst>
                </p:cNvPr>
                <p:cNvSpPr/>
                <p:nvPr/>
              </p:nvSpPr>
              <p:spPr>
                <a:xfrm>
                  <a:off x="3355014" y="2997200"/>
                  <a:ext cx="887046" cy="225706"/>
                </a:xfrm>
                <a:prstGeom prst="rect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5"/>
                </a:fillRef>
                <a:effectRef idx="1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EA25EFA3-5282-D4B3-380D-B5996579CB12}"/>
                    </a:ext>
                  </a:extLst>
                </p:cNvPr>
                <p:cNvSpPr/>
                <p:nvPr/>
              </p:nvSpPr>
              <p:spPr>
                <a:xfrm>
                  <a:off x="3355014" y="3438842"/>
                  <a:ext cx="887046" cy="225706"/>
                </a:xfrm>
                <a:prstGeom prst="rect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5"/>
                </a:fillRef>
                <a:effectRef idx="1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Oval 24">
                    <a:extLst>
                      <a:ext uri="{FF2B5EF4-FFF2-40B4-BE49-F238E27FC236}">
                        <a16:creationId xmlns:a16="http://schemas.microsoft.com/office/drawing/2014/main" id="{6B967F65-6F8E-47B3-79D6-EAB669FE7759}"/>
                      </a:ext>
                    </a:extLst>
                  </p:cNvPr>
                  <p:cNvSpPr/>
                  <p:nvPr/>
                </p:nvSpPr>
                <p:spPr>
                  <a:xfrm>
                    <a:off x="5122000" y="1603645"/>
                    <a:ext cx="595054" cy="595054"/>
                  </a:xfrm>
                  <a:prstGeom prst="ellipse">
                    <a:avLst/>
                  </a:prstGeom>
                </p:spPr>
                <p:style>
                  <a:lnRef idx="3">
                    <a:schemeClr val="lt1"/>
                  </a:lnRef>
                  <a:fillRef idx="1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r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…</m:t>
                          </m:r>
                        </m:oMath>
                      </m:oMathPara>
                    </a14:m>
                    <a:endParaRPr lang="en-US" sz="1400" dirty="0">
                      <a:latin typeface="Montserrat" pitchFamily="2" charset="77"/>
                    </a:endParaRPr>
                  </a:p>
                </p:txBody>
              </p:sp>
            </mc:Choice>
            <mc:Fallback xmlns="">
              <p:sp>
                <p:nvSpPr>
                  <p:cNvPr id="25" name="Oval 24">
                    <a:extLst>
                      <a:ext uri="{FF2B5EF4-FFF2-40B4-BE49-F238E27FC236}">
                        <a16:creationId xmlns:a16="http://schemas.microsoft.com/office/drawing/2014/main" id="{6B967F65-6F8E-47B3-79D6-EAB669FE775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122000" y="1603645"/>
                    <a:ext cx="595054" cy="595054"/>
                  </a:xfrm>
                  <a:prstGeom prst="ellipse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34" name="Title 4">
              <a:extLst>
                <a:ext uri="{FF2B5EF4-FFF2-40B4-BE49-F238E27FC236}">
                  <a16:creationId xmlns:a16="http://schemas.microsoft.com/office/drawing/2014/main" id="{739E521A-CEF8-C8F1-9E3D-A0A06C7BBFF2}"/>
                </a:ext>
              </a:extLst>
            </p:cNvPr>
            <p:cNvSpPr txBox="1">
              <a:spLocks/>
            </p:cNvSpPr>
            <p:nvPr/>
          </p:nvSpPr>
          <p:spPr>
            <a:xfrm>
              <a:off x="371475" y="2879822"/>
              <a:ext cx="1908175" cy="725838"/>
            </a:xfrm>
            <a:prstGeom prst="rect">
              <a:avLst/>
            </a:prstGeom>
            <a:effectLst/>
          </p:spPr>
          <p:txBody>
            <a:bodyPr vert="horz" lIns="91440" tIns="0" rIns="0" bIns="0" rtlCol="0" anchor="ctr">
              <a:normAutofit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3600" kern="1200" cap="none">
                  <a:ln w="3175" cmpd="sng">
                    <a:noFill/>
                  </a:ln>
                  <a:solidFill>
                    <a:schemeClr val="tx1"/>
                  </a:solidFill>
                  <a:effectLst/>
                  <a:latin typeface="Encode Sans" pitchFamily="2" charset="77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pPr algn="ctr"/>
              <a:r>
                <a:rPr lang="en-US" sz="1400" dirty="0" err="1">
                  <a:solidFill>
                    <a:schemeClr val="bg2">
                      <a:lumMod val="10000"/>
                    </a:schemeClr>
                  </a:solidFill>
                  <a:latin typeface="Montserrat" pitchFamily="2" charset="77"/>
                </a:rPr>
                <a:t>Entrenamiento</a:t>
              </a:r>
              <a:endParaRPr lang="en-US" sz="1400" dirty="0">
                <a:solidFill>
                  <a:schemeClr val="bg2">
                    <a:lumMod val="10000"/>
                  </a:schemeClr>
                </a:solidFill>
                <a:latin typeface="Montserrat" pitchFamily="2" charset="77"/>
              </a:endParaRPr>
            </a:p>
          </p:txBody>
        </p:sp>
        <p:sp>
          <p:nvSpPr>
            <p:cNvPr id="35" name="Title 4">
              <a:extLst>
                <a:ext uri="{FF2B5EF4-FFF2-40B4-BE49-F238E27FC236}">
                  <a16:creationId xmlns:a16="http://schemas.microsoft.com/office/drawing/2014/main" id="{686665F0-70A9-4BD8-CDDF-D6D128436B40}"/>
                </a:ext>
              </a:extLst>
            </p:cNvPr>
            <p:cNvSpPr txBox="1">
              <a:spLocks/>
            </p:cNvSpPr>
            <p:nvPr/>
          </p:nvSpPr>
          <p:spPr>
            <a:xfrm>
              <a:off x="2410108" y="4049206"/>
              <a:ext cx="1908174" cy="725838"/>
            </a:xfrm>
            <a:prstGeom prst="rect">
              <a:avLst/>
            </a:prstGeom>
            <a:effectLst/>
          </p:spPr>
          <p:txBody>
            <a:bodyPr vert="horz" lIns="91440" tIns="0" rIns="0" bIns="0" rtlCol="0" anchor="ctr">
              <a:normAutofit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3600" kern="1200" cap="none">
                  <a:ln w="3175" cmpd="sng">
                    <a:noFill/>
                  </a:ln>
                  <a:solidFill>
                    <a:schemeClr val="tx1"/>
                  </a:solidFill>
                  <a:effectLst/>
                  <a:latin typeface="Encode Sans" pitchFamily="2" charset="77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pPr algn="ctr"/>
              <a:r>
                <a:rPr lang="en-US" sz="1400" dirty="0" err="1">
                  <a:solidFill>
                    <a:schemeClr val="bg2">
                      <a:lumMod val="10000"/>
                    </a:schemeClr>
                  </a:solidFill>
                  <a:latin typeface="Montserrat" pitchFamily="2" charset="77"/>
                </a:rPr>
                <a:t>Prueba</a:t>
              </a:r>
              <a:endParaRPr lang="en-US" sz="1400" dirty="0">
                <a:solidFill>
                  <a:schemeClr val="bg2">
                    <a:lumMod val="10000"/>
                  </a:schemeClr>
                </a:solidFill>
                <a:latin typeface="Montserrat" pitchFamily="2" charset="77"/>
              </a:endParaRPr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EE0EA323-1892-CCEA-1E14-EA5BC6D1075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715504" y="2704585"/>
              <a:ext cx="6177679" cy="1040400"/>
              <a:chOff x="1691665" y="1592259"/>
              <a:chExt cx="7984025" cy="1344610"/>
            </a:xfrm>
          </p:grpSpPr>
          <p:sp>
            <p:nvSpPr>
              <p:cNvPr id="37" name="Cross 36">
                <a:extLst>
                  <a:ext uri="{FF2B5EF4-FFF2-40B4-BE49-F238E27FC236}">
                    <a16:creationId xmlns:a16="http://schemas.microsoft.com/office/drawing/2014/main" id="{91CE6AF1-CE52-EE29-F1EE-82038527341B}"/>
                  </a:ext>
                </a:extLst>
              </p:cNvPr>
              <p:cNvSpPr/>
              <p:nvPr/>
            </p:nvSpPr>
            <p:spPr>
              <a:xfrm>
                <a:off x="5816391" y="2114314"/>
                <a:ext cx="300502" cy="300502"/>
              </a:xfrm>
              <a:prstGeom prst="plus">
                <a:avLst>
                  <a:gd name="adj" fmla="val 35976"/>
                </a:avLst>
              </a:prstGeom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38" name="Cross 37">
                <a:extLst>
                  <a:ext uri="{FF2B5EF4-FFF2-40B4-BE49-F238E27FC236}">
                    <a16:creationId xmlns:a16="http://schemas.microsoft.com/office/drawing/2014/main" id="{D1FAFF03-671D-52DE-AE8A-26EC5BA29DD0}"/>
                  </a:ext>
                </a:extLst>
              </p:cNvPr>
              <p:cNvSpPr/>
              <p:nvPr/>
            </p:nvSpPr>
            <p:spPr>
              <a:xfrm>
                <a:off x="7146070" y="2114314"/>
                <a:ext cx="300502" cy="300502"/>
              </a:xfrm>
              <a:prstGeom prst="plus">
                <a:avLst>
                  <a:gd name="adj" fmla="val 35976"/>
                </a:avLst>
              </a:prstGeom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39" name="Cross 38">
                <a:extLst>
                  <a:ext uri="{FF2B5EF4-FFF2-40B4-BE49-F238E27FC236}">
                    <a16:creationId xmlns:a16="http://schemas.microsoft.com/office/drawing/2014/main" id="{1CE688F0-0345-AD48-92B0-2ACFD5D4D869}"/>
                  </a:ext>
                </a:extLst>
              </p:cNvPr>
              <p:cNvSpPr/>
              <p:nvPr/>
            </p:nvSpPr>
            <p:spPr>
              <a:xfrm>
                <a:off x="8475751" y="2114314"/>
                <a:ext cx="300502" cy="300502"/>
              </a:xfrm>
              <a:prstGeom prst="plus">
                <a:avLst>
                  <a:gd name="adj" fmla="val 35976"/>
                </a:avLst>
              </a:prstGeom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40" name="Cross 39">
                <a:extLst>
                  <a:ext uri="{FF2B5EF4-FFF2-40B4-BE49-F238E27FC236}">
                    <a16:creationId xmlns:a16="http://schemas.microsoft.com/office/drawing/2014/main" id="{8397B701-BD38-886B-53A6-0EA5F98CB4E9}"/>
                  </a:ext>
                </a:extLst>
              </p:cNvPr>
              <p:cNvSpPr/>
              <p:nvPr/>
            </p:nvSpPr>
            <p:spPr>
              <a:xfrm>
                <a:off x="4486710" y="2114314"/>
                <a:ext cx="300502" cy="300502"/>
              </a:xfrm>
              <a:prstGeom prst="plus">
                <a:avLst>
                  <a:gd name="adj" fmla="val 35976"/>
                </a:avLst>
              </a:prstGeom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Oval 40">
                    <a:extLst>
                      <a:ext uri="{FF2B5EF4-FFF2-40B4-BE49-F238E27FC236}">
                        <a16:creationId xmlns:a16="http://schemas.microsoft.com/office/drawing/2014/main" id="{5305E6FB-BB57-96F2-5A12-B1677E4B253F}"/>
                      </a:ext>
                    </a:extLst>
                  </p:cNvPr>
                  <p:cNvSpPr/>
                  <p:nvPr/>
                </p:nvSpPr>
                <p:spPr>
                  <a:xfrm>
                    <a:off x="1691665" y="1592259"/>
                    <a:ext cx="1344612" cy="1344610"/>
                  </a:xfrm>
                  <a:prstGeom prst="ellipse">
                    <a:avLst/>
                  </a:prstGeom>
                  <a:solidFill>
                    <a:schemeClr val="accent3"/>
                  </a:solidFill>
                </p:spPr>
                <p:style>
                  <a:lnRef idx="3">
                    <a:schemeClr val="lt1"/>
                  </a:lnRef>
                  <a:fillRef idx="1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r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̂"/>
                              <m:ctrlPr>
                                <a:rPr lang="en-US" sz="1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b="0" i="1" dirty="0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  <m:r>
                            <a:rPr lang="en-US" sz="1400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40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400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400" dirty="0">
                      <a:latin typeface="Montserrat" pitchFamily="2" charset="77"/>
                    </a:endParaRPr>
                  </a:p>
                </p:txBody>
              </p:sp>
            </mc:Choice>
            <mc:Fallback xmlns="">
              <p:sp>
                <p:nvSpPr>
                  <p:cNvPr id="41" name="Oval 40">
                    <a:extLst>
                      <a:ext uri="{FF2B5EF4-FFF2-40B4-BE49-F238E27FC236}">
                        <a16:creationId xmlns:a16="http://schemas.microsoft.com/office/drawing/2014/main" id="{5305E6FB-BB57-96F2-5A12-B1677E4B253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691665" y="1592259"/>
                    <a:ext cx="1344612" cy="1344610"/>
                  </a:xfrm>
                  <a:prstGeom prst="ellipse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2" name="Oval 41">
                    <a:extLst>
                      <a:ext uri="{FF2B5EF4-FFF2-40B4-BE49-F238E27FC236}">
                        <a16:creationId xmlns:a16="http://schemas.microsoft.com/office/drawing/2014/main" id="{0C709A97-35B3-6E4C-71E1-6E17C2EDD924}"/>
                      </a:ext>
                    </a:extLst>
                  </p:cNvPr>
                  <p:cNvSpPr/>
                  <p:nvPr/>
                </p:nvSpPr>
                <p:spPr>
                  <a:xfrm>
                    <a:off x="3587275" y="1879720"/>
                    <a:ext cx="769692" cy="769691"/>
                  </a:xfrm>
                  <a:prstGeom prst="ellipse">
                    <a:avLst/>
                  </a:prstGeom>
                  <a:solidFill>
                    <a:schemeClr val="accent3"/>
                  </a:solidFill>
                </p:spPr>
                <p:style>
                  <a:lnRef idx="3">
                    <a:schemeClr val="lt1"/>
                  </a:lnRef>
                  <a:fillRef idx="1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r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̂"/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acc>
                        </m:oMath>
                      </m:oMathPara>
                    </a14:m>
                    <a:endParaRPr lang="en-US" sz="1400" dirty="0">
                      <a:latin typeface="Montserrat" pitchFamily="2" charset="77"/>
                    </a:endParaRPr>
                  </a:p>
                </p:txBody>
              </p:sp>
            </mc:Choice>
            <mc:Fallback xmlns="">
              <p:sp>
                <p:nvSpPr>
                  <p:cNvPr id="42" name="Oval 41">
                    <a:extLst>
                      <a:ext uri="{FF2B5EF4-FFF2-40B4-BE49-F238E27FC236}">
                        <a16:creationId xmlns:a16="http://schemas.microsoft.com/office/drawing/2014/main" id="{0C709A97-35B3-6E4C-71E1-6E17C2EDD92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587275" y="1879720"/>
                    <a:ext cx="769692" cy="769691"/>
                  </a:xfrm>
                  <a:prstGeom prst="ellipse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3" name="Oval 42">
                    <a:extLst>
                      <a:ext uri="{FF2B5EF4-FFF2-40B4-BE49-F238E27FC236}">
                        <a16:creationId xmlns:a16="http://schemas.microsoft.com/office/drawing/2014/main" id="{08504EA0-879C-5A23-34D7-A41A17509D71}"/>
                      </a:ext>
                    </a:extLst>
                  </p:cNvPr>
                  <p:cNvSpPr/>
                  <p:nvPr/>
                </p:nvSpPr>
                <p:spPr>
                  <a:xfrm>
                    <a:off x="4916956" y="1879721"/>
                    <a:ext cx="769692" cy="769691"/>
                  </a:xfrm>
                  <a:prstGeom prst="ellipse">
                    <a:avLst/>
                  </a:prstGeom>
                  <a:solidFill>
                    <a:schemeClr val="accent3"/>
                  </a:solidFill>
                </p:spPr>
                <p:style>
                  <a:lnRef idx="3">
                    <a:schemeClr val="lt1"/>
                  </a:lnRef>
                  <a:fillRef idx="1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r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̂"/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acc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1400" dirty="0">
                      <a:latin typeface="Montserrat" pitchFamily="2" charset="77"/>
                    </a:endParaRPr>
                  </a:p>
                </p:txBody>
              </p:sp>
            </mc:Choice>
            <mc:Fallback xmlns="">
              <p:sp>
                <p:nvSpPr>
                  <p:cNvPr id="43" name="Oval 42">
                    <a:extLst>
                      <a:ext uri="{FF2B5EF4-FFF2-40B4-BE49-F238E27FC236}">
                        <a16:creationId xmlns:a16="http://schemas.microsoft.com/office/drawing/2014/main" id="{08504EA0-879C-5A23-34D7-A41A17509D71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916956" y="1879721"/>
                    <a:ext cx="769692" cy="769691"/>
                  </a:xfrm>
                  <a:prstGeom prst="ellipse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4" name="Oval 43">
                    <a:extLst>
                      <a:ext uri="{FF2B5EF4-FFF2-40B4-BE49-F238E27FC236}">
                        <a16:creationId xmlns:a16="http://schemas.microsoft.com/office/drawing/2014/main" id="{AB741125-2638-73BF-CEDE-7CDC5E7F4071}"/>
                      </a:ext>
                    </a:extLst>
                  </p:cNvPr>
                  <p:cNvSpPr/>
                  <p:nvPr/>
                </p:nvSpPr>
                <p:spPr>
                  <a:xfrm>
                    <a:off x="6246635" y="1879722"/>
                    <a:ext cx="769692" cy="769692"/>
                  </a:xfrm>
                  <a:prstGeom prst="ellipse">
                    <a:avLst/>
                  </a:prstGeom>
                  <a:solidFill>
                    <a:schemeClr val="accent3"/>
                  </a:solidFill>
                </p:spPr>
                <p:style>
                  <a:lnRef idx="3">
                    <a:schemeClr val="lt1"/>
                  </a:lnRef>
                  <a:fillRef idx="1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r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̂"/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acc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1400" dirty="0">
                      <a:latin typeface="Montserrat" pitchFamily="2" charset="77"/>
                    </a:endParaRPr>
                  </a:p>
                </p:txBody>
              </p:sp>
            </mc:Choice>
            <mc:Fallback xmlns="">
              <p:sp>
                <p:nvSpPr>
                  <p:cNvPr id="44" name="Oval 43">
                    <a:extLst>
                      <a:ext uri="{FF2B5EF4-FFF2-40B4-BE49-F238E27FC236}">
                        <a16:creationId xmlns:a16="http://schemas.microsoft.com/office/drawing/2014/main" id="{AB741125-2638-73BF-CEDE-7CDC5E7F4071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46635" y="1879722"/>
                    <a:ext cx="769692" cy="769692"/>
                  </a:xfrm>
                  <a:prstGeom prst="ellipse">
                    <a:avLst/>
                  </a:prstGeom>
                  <a:blipFill>
                    <a:blip r:embed="rId11"/>
                    <a:stretch>
                      <a:fillRect l="-204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5" name="Oval 44">
                    <a:extLst>
                      <a:ext uri="{FF2B5EF4-FFF2-40B4-BE49-F238E27FC236}">
                        <a16:creationId xmlns:a16="http://schemas.microsoft.com/office/drawing/2014/main" id="{5605C3BE-218D-CED5-B67E-B46687F03EBF}"/>
                      </a:ext>
                    </a:extLst>
                  </p:cNvPr>
                  <p:cNvSpPr/>
                  <p:nvPr/>
                </p:nvSpPr>
                <p:spPr>
                  <a:xfrm>
                    <a:off x="8905998" y="1879723"/>
                    <a:ext cx="769692" cy="769692"/>
                  </a:xfrm>
                  <a:prstGeom prst="ellipse">
                    <a:avLst/>
                  </a:prstGeom>
                  <a:solidFill>
                    <a:schemeClr val="accent3"/>
                  </a:solidFill>
                </p:spPr>
                <p:style>
                  <a:lnRef idx="3">
                    <a:schemeClr val="lt1"/>
                  </a:lnRef>
                  <a:fillRef idx="1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r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̂"/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acc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oMath>
                      </m:oMathPara>
                    </a14:m>
                    <a:endParaRPr lang="en-US" sz="1400" dirty="0">
                      <a:latin typeface="Montserrat" pitchFamily="2" charset="77"/>
                    </a:endParaRPr>
                  </a:p>
                </p:txBody>
              </p:sp>
            </mc:Choice>
            <mc:Fallback xmlns="">
              <p:sp>
                <p:nvSpPr>
                  <p:cNvPr id="45" name="Oval 44">
                    <a:extLst>
                      <a:ext uri="{FF2B5EF4-FFF2-40B4-BE49-F238E27FC236}">
                        <a16:creationId xmlns:a16="http://schemas.microsoft.com/office/drawing/2014/main" id="{5605C3BE-218D-CED5-B67E-B46687F03EB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905998" y="1879723"/>
                    <a:ext cx="769692" cy="769692"/>
                  </a:xfrm>
                  <a:prstGeom prst="ellipse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5281FF3E-F747-2CD7-6E87-14EC56C9C04A}"/>
                  </a:ext>
                </a:extLst>
              </p:cNvPr>
              <p:cNvGrpSpPr/>
              <p:nvPr/>
            </p:nvGrpSpPr>
            <p:grpSpPr>
              <a:xfrm>
                <a:off x="3166019" y="2154912"/>
                <a:ext cx="291513" cy="219312"/>
                <a:chOff x="3355014" y="2997200"/>
                <a:chExt cx="887046" cy="667348"/>
              </a:xfrm>
            </p:grpSpPr>
            <p:sp>
              <p:nvSpPr>
                <p:cNvPr id="48" name="Rectangle 47">
                  <a:extLst>
                    <a:ext uri="{FF2B5EF4-FFF2-40B4-BE49-F238E27FC236}">
                      <a16:creationId xmlns:a16="http://schemas.microsoft.com/office/drawing/2014/main" id="{51B965A5-34F3-01E0-1856-6B5AE43D59E6}"/>
                    </a:ext>
                  </a:extLst>
                </p:cNvPr>
                <p:cNvSpPr/>
                <p:nvPr/>
              </p:nvSpPr>
              <p:spPr>
                <a:xfrm>
                  <a:off x="3355014" y="2997200"/>
                  <a:ext cx="887046" cy="225706"/>
                </a:xfrm>
                <a:prstGeom prst="rect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5"/>
                </a:fillRef>
                <a:effectRef idx="1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0F49A2D6-526D-C647-D05E-4F512EED9B88}"/>
                    </a:ext>
                  </a:extLst>
                </p:cNvPr>
                <p:cNvSpPr/>
                <p:nvPr/>
              </p:nvSpPr>
              <p:spPr>
                <a:xfrm>
                  <a:off x="3355014" y="3438842"/>
                  <a:ext cx="887046" cy="225706"/>
                </a:xfrm>
                <a:prstGeom prst="rect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5"/>
                </a:fillRef>
                <a:effectRef idx="1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7" name="Oval 46">
                    <a:extLst>
                      <a:ext uri="{FF2B5EF4-FFF2-40B4-BE49-F238E27FC236}">
                        <a16:creationId xmlns:a16="http://schemas.microsoft.com/office/drawing/2014/main" id="{9BA84C6C-5537-DFEE-D1B9-0DE3D7F6C3EC}"/>
                      </a:ext>
                    </a:extLst>
                  </p:cNvPr>
                  <p:cNvSpPr/>
                  <p:nvPr/>
                </p:nvSpPr>
                <p:spPr>
                  <a:xfrm>
                    <a:off x="7576316" y="1879724"/>
                    <a:ext cx="769692" cy="769692"/>
                  </a:xfrm>
                  <a:prstGeom prst="ellipse">
                    <a:avLst/>
                  </a:prstGeom>
                  <a:solidFill>
                    <a:schemeClr val="accent3"/>
                  </a:solidFill>
                </p:spPr>
                <p:style>
                  <a:lnRef idx="3">
                    <a:schemeClr val="lt1"/>
                  </a:lnRef>
                  <a:fillRef idx="1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r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…</m:t>
                          </m:r>
                        </m:oMath>
                      </m:oMathPara>
                    </a14:m>
                    <a:endParaRPr lang="en-US" sz="1400" dirty="0">
                      <a:latin typeface="Montserrat" pitchFamily="2" charset="77"/>
                    </a:endParaRPr>
                  </a:p>
                </p:txBody>
              </p:sp>
            </mc:Choice>
            <mc:Fallback xmlns="">
              <p:sp>
                <p:nvSpPr>
                  <p:cNvPr id="47" name="Oval 46">
                    <a:extLst>
                      <a:ext uri="{FF2B5EF4-FFF2-40B4-BE49-F238E27FC236}">
                        <a16:creationId xmlns:a16="http://schemas.microsoft.com/office/drawing/2014/main" id="{9BA84C6C-5537-DFEE-D1B9-0DE3D7F6C3E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576316" y="1879724"/>
                    <a:ext cx="769692" cy="769692"/>
                  </a:xfrm>
                  <a:prstGeom prst="ellipse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Rounded Rectangle 50">
                  <a:extLst>
                    <a:ext uri="{FF2B5EF4-FFF2-40B4-BE49-F238E27FC236}">
                      <a16:creationId xmlns:a16="http://schemas.microsoft.com/office/drawing/2014/main" id="{58E8006D-53EA-07A3-7917-154C4B08F489}"/>
                    </a:ext>
                  </a:extLst>
                </p:cNvPr>
                <p:cNvSpPr/>
                <p:nvPr/>
              </p:nvSpPr>
              <p:spPr>
                <a:xfrm>
                  <a:off x="7320125" y="4232923"/>
                  <a:ext cx="1347421" cy="359119"/>
                </a:xfrm>
                <a:prstGeom prst="roundRect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sz="1400" b="0" i="1" dirty="0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1400" b="0" i="0" dirty="0" smtClean="0">
                                <a:latin typeface="Cambria Math" panose="02040503050406030204" pitchFamily="18" charset="0"/>
                              </a:rPr>
                              <m:t>min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14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400" b="0" i="1" dirty="0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</m:acc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sz="1400" dirty="0">
                    <a:latin typeface="Montserrat" pitchFamily="2" charset="77"/>
                  </a:endParaRPr>
                </a:p>
              </p:txBody>
            </p:sp>
          </mc:Choice>
          <mc:Fallback xmlns="">
            <p:sp>
              <p:nvSpPr>
                <p:cNvPr id="51" name="Rounded Rectangle 50">
                  <a:extLst>
                    <a:ext uri="{FF2B5EF4-FFF2-40B4-BE49-F238E27FC236}">
                      <a16:creationId xmlns:a16="http://schemas.microsoft.com/office/drawing/2014/main" id="{58E8006D-53EA-07A3-7917-154C4B08F48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20125" y="4232923"/>
                  <a:ext cx="1347421" cy="359119"/>
                </a:xfrm>
                <a:prstGeom prst="round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6" name="Title 4">
              <a:extLst>
                <a:ext uri="{FF2B5EF4-FFF2-40B4-BE49-F238E27FC236}">
                  <a16:creationId xmlns:a16="http://schemas.microsoft.com/office/drawing/2014/main" id="{D229CEFE-3C0C-5D3A-32D5-05EF0A1B6AA5}"/>
                </a:ext>
              </a:extLst>
            </p:cNvPr>
            <p:cNvSpPr txBox="1">
              <a:spLocks/>
            </p:cNvSpPr>
            <p:nvPr/>
          </p:nvSpPr>
          <p:spPr>
            <a:xfrm>
              <a:off x="4107046" y="5160675"/>
              <a:ext cx="1908174" cy="725838"/>
            </a:xfrm>
            <a:prstGeom prst="rect">
              <a:avLst/>
            </a:prstGeom>
            <a:effectLst/>
          </p:spPr>
          <p:txBody>
            <a:bodyPr vert="horz" lIns="91440" tIns="0" rIns="0" bIns="0" rtlCol="0" anchor="ctr">
              <a:normAutofit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3600" kern="1200" cap="none">
                  <a:ln w="3175" cmpd="sng">
                    <a:noFill/>
                  </a:ln>
                  <a:solidFill>
                    <a:schemeClr val="tx1"/>
                  </a:solidFill>
                  <a:effectLst/>
                  <a:latin typeface="Encode Sans" pitchFamily="2" charset="77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pPr algn="ctr"/>
              <a:r>
                <a:rPr lang="en-US" sz="1400" dirty="0" err="1">
                  <a:solidFill>
                    <a:schemeClr val="bg2">
                      <a:lumMod val="10000"/>
                    </a:schemeClr>
                  </a:solidFill>
                  <a:latin typeface="Montserrat" pitchFamily="2" charset="77"/>
                </a:rPr>
                <a:t>Predicción</a:t>
              </a:r>
              <a:endParaRPr lang="en-US" sz="1400" dirty="0">
                <a:solidFill>
                  <a:schemeClr val="bg2">
                    <a:lumMod val="10000"/>
                  </a:schemeClr>
                </a:solidFill>
                <a:latin typeface="Montserrat" pitchFamily="2" charset="7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Rounded Rectangle 56">
                  <a:extLst>
                    <a:ext uri="{FF2B5EF4-FFF2-40B4-BE49-F238E27FC236}">
                      <a16:creationId xmlns:a16="http://schemas.microsoft.com/office/drawing/2014/main" id="{A597BA20-A10B-AB76-DB0C-95DB647A76C3}"/>
                    </a:ext>
                  </a:extLst>
                </p:cNvPr>
                <p:cNvSpPr/>
                <p:nvPr/>
              </p:nvSpPr>
              <p:spPr>
                <a:xfrm>
                  <a:off x="7340967" y="5361528"/>
                  <a:ext cx="1347421" cy="359119"/>
                </a:xfrm>
                <a:prstGeom prst="roundRect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5"/>
                </a:fillRef>
                <a:effectRef idx="1">
                  <a:schemeClr val="accent5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40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400" i="1" dirty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acc>
                    </m:oMath>
                  </a14:m>
                  <a:r>
                    <a:rPr lang="en-US" sz="1400" dirty="0">
                      <a:latin typeface="Montserrat" pitchFamily="2" charset="77"/>
                    </a:rPr>
                    <a:t> = </a:t>
                  </a:r>
                  <a14:m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400" i="1" dirty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en-US" sz="1400" dirty="0">
                    <a:latin typeface="Montserrat" pitchFamily="2" charset="77"/>
                  </a:endParaRPr>
                </a:p>
              </p:txBody>
            </p:sp>
          </mc:Choice>
          <mc:Fallback xmlns="">
            <p:sp>
              <p:nvSpPr>
                <p:cNvPr id="57" name="Rounded Rectangle 56">
                  <a:extLst>
                    <a:ext uri="{FF2B5EF4-FFF2-40B4-BE49-F238E27FC236}">
                      <a16:creationId xmlns:a16="http://schemas.microsoft.com/office/drawing/2014/main" id="{A597BA20-A10B-AB76-DB0C-95DB647A76C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40967" y="5361528"/>
                  <a:ext cx="1347421" cy="359119"/>
                </a:xfrm>
                <a:prstGeom prst="roundRect">
                  <a:avLst/>
                </a:prstGeom>
                <a:blipFill>
                  <a:blip r:embed="rId15"/>
                  <a:stretch>
                    <a:fillRect b="-32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9" name="Title 4">
              <a:extLst>
                <a:ext uri="{FF2B5EF4-FFF2-40B4-BE49-F238E27FC236}">
                  <a16:creationId xmlns:a16="http://schemas.microsoft.com/office/drawing/2014/main" id="{363F202C-61C4-4ABA-B22B-654C3D9C3926}"/>
                </a:ext>
              </a:extLst>
            </p:cNvPr>
            <p:cNvSpPr txBox="1">
              <a:spLocks/>
            </p:cNvSpPr>
            <p:nvPr/>
          </p:nvSpPr>
          <p:spPr>
            <a:xfrm>
              <a:off x="-137222" y="1538253"/>
              <a:ext cx="2078926" cy="725838"/>
            </a:xfrm>
            <a:prstGeom prst="rect">
              <a:avLst/>
            </a:prstGeom>
            <a:effectLst/>
          </p:spPr>
          <p:txBody>
            <a:bodyPr vert="horz" lIns="91440" tIns="0" rIns="0" bIns="0" rtlCol="0" anchor="ctr">
              <a:normAutofit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3600" kern="1200" cap="none">
                  <a:ln w="3175" cmpd="sng">
                    <a:noFill/>
                  </a:ln>
                  <a:solidFill>
                    <a:schemeClr val="tx1"/>
                  </a:solidFill>
                  <a:effectLst/>
                  <a:latin typeface="Encode Sans" pitchFamily="2" charset="77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pPr algn="ctr"/>
              <a:r>
                <a:rPr lang="en-US" sz="1400" dirty="0" err="1">
                  <a:solidFill>
                    <a:schemeClr val="bg2">
                      <a:lumMod val="10000"/>
                    </a:schemeClr>
                  </a:solidFill>
                  <a:latin typeface="Montserrat" pitchFamily="2" charset="77"/>
                </a:rPr>
                <a:t>Fénomeno</a:t>
              </a:r>
              <a:r>
                <a:rPr lang="en-US" sz="1400" dirty="0">
                  <a:solidFill>
                    <a:schemeClr val="bg2">
                      <a:lumMod val="10000"/>
                    </a:schemeClr>
                  </a:solidFill>
                  <a:latin typeface="Montserrat" pitchFamily="2" charset="77"/>
                </a:rPr>
                <a:t> </a:t>
              </a:r>
              <a:r>
                <a:rPr lang="en-US" sz="1400" dirty="0" err="1">
                  <a:solidFill>
                    <a:schemeClr val="bg2">
                      <a:lumMod val="10000"/>
                    </a:schemeClr>
                  </a:solidFill>
                  <a:latin typeface="Montserrat" pitchFamily="2" charset="77"/>
                </a:rPr>
                <a:t>observado</a:t>
              </a:r>
              <a:endParaRPr lang="en-US" sz="1400" dirty="0">
                <a:solidFill>
                  <a:schemeClr val="bg2">
                    <a:lumMod val="10000"/>
                  </a:schemeClr>
                </a:solidFill>
                <a:latin typeface="Montserrat" pitchFamily="2" charset="77"/>
              </a:endParaRPr>
            </a:p>
          </p:txBody>
        </p:sp>
        <p:cxnSp>
          <p:nvCxnSpPr>
            <p:cNvPr id="61" name="Elbow Connector 60">
              <a:extLst>
                <a:ext uri="{FF2B5EF4-FFF2-40B4-BE49-F238E27FC236}">
                  <a16:creationId xmlns:a16="http://schemas.microsoft.com/office/drawing/2014/main" id="{09A91A5A-BCDA-A9D4-6EDF-5CFB86076BB9}"/>
                </a:ext>
              </a:extLst>
            </p:cNvPr>
            <p:cNvCxnSpPr>
              <a:stCxn id="9" idx="4"/>
              <a:endCxn id="41" idx="2"/>
            </p:cNvCxnSpPr>
            <p:nvPr/>
          </p:nvCxnSpPr>
          <p:spPr>
            <a:xfrm rot="16200000" flipH="1">
              <a:off x="2783092" y="2292372"/>
              <a:ext cx="792273" cy="1072551"/>
            </a:xfrm>
            <a:prstGeom prst="bentConnector2">
              <a:avLst/>
            </a:prstGeom>
            <a:ln w="9525" cap="flat" cmpd="sng" algn="ctr">
              <a:solidFill>
                <a:schemeClr val="accent3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875F8E63-9DA1-A90F-BE4E-025CC270B4A2}"/>
                </a:ext>
              </a:extLst>
            </p:cNvPr>
            <p:cNvGrpSpPr/>
            <p:nvPr/>
          </p:nvGrpSpPr>
          <p:grpSpPr>
            <a:xfrm>
              <a:off x="2262069" y="2837549"/>
              <a:ext cx="729754" cy="729754"/>
              <a:chOff x="4941751" y="2526860"/>
              <a:chExt cx="2328141" cy="2328141"/>
            </a:xfrm>
          </p:grpSpPr>
          <p:sp>
            <p:nvSpPr>
              <p:cNvPr id="29" name="Teardrop 28">
                <a:extLst>
                  <a:ext uri="{FF2B5EF4-FFF2-40B4-BE49-F238E27FC236}">
                    <a16:creationId xmlns:a16="http://schemas.microsoft.com/office/drawing/2014/main" id="{14C492F3-0447-3852-B6C7-0BBA416835D9}"/>
                  </a:ext>
                </a:extLst>
              </p:cNvPr>
              <p:cNvSpPr/>
              <p:nvPr/>
            </p:nvSpPr>
            <p:spPr>
              <a:xfrm rot="8100000">
                <a:off x="4941751" y="2526860"/>
                <a:ext cx="2328141" cy="2328141"/>
              </a:xfrm>
              <a:prstGeom prst="teardrop">
                <a:avLst/>
              </a:prstGeom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30" name="Graphic 29" descr="Database with solid fill">
                <a:extLst>
                  <a:ext uri="{FF2B5EF4-FFF2-40B4-BE49-F238E27FC236}">
                    <a16:creationId xmlns:a16="http://schemas.microsoft.com/office/drawing/2014/main" id="{FFB67388-6A5A-8038-7A24-57822AE5D0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p:blipFill>
            <p:spPr>
              <a:xfrm>
                <a:off x="5295821" y="2880930"/>
                <a:ext cx="1620001" cy="1620001"/>
              </a:xfrm>
              <a:prstGeom prst="rect">
                <a:avLst/>
              </a:prstGeom>
            </p:spPr>
          </p:pic>
        </p:grpSp>
        <p:cxnSp>
          <p:nvCxnSpPr>
            <p:cNvPr id="62" name="Elbow Connector 61">
              <a:extLst>
                <a:ext uri="{FF2B5EF4-FFF2-40B4-BE49-F238E27FC236}">
                  <a16:creationId xmlns:a16="http://schemas.microsoft.com/office/drawing/2014/main" id="{F7A5D2D3-63F2-712D-F75F-280FB61FE5FA}"/>
                </a:ext>
              </a:extLst>
            </p:cNvPr>
            <p:cNvCxnSpPr>
              <a:cxnSpLocks/>
              <a:stCxn id="41" idx="4"/>
              <a:endCxn id="51" idx="1"/>
            </p:cNvCxnSpPr>
            <p:nvPr/>
          </p:nvCxnSpPr>
          <p:spPr>
            <a:xfrm rot="16200000" flipH="1">
              <a:off x="5444165" y="2536523"/>
              <a:ext cx="667498" cy="3084421"/>
            </a:xfrm>
            <a:prstGeom prst="bentConnector2">
              <a:avLst/>
            </a:prstGeom>
            <a:ln w="9525" cap="flat" cmpd="sng" algn="ctr">
              <a:solidFill>
                <a:schemeClr val="accent3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7013EF01-EED0-5394-EAD1-9D70D1B600F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888825" y="4047125"/>
              <a:ext cx="730800" cy="730800"/>
              <a:chOff x="4941751" y="2526860"/>
              <a:chExt cx="2328141" cy="2328141"/>
            </a:xfrm>
          </p:grpSpPr>
          <p:sp>
            <p:nvSpPr>
              <p:cNvPr id="32" name="Teardrop 31">
                <a:extLst>
                  <a:ext uri="{FF2B5EF4-FFF2-40B4-BE49-F238E27FC236}">
                    <a16:creationId xmlns:a16="http://schemas.microsoft.com/office/drawing/2014/main" id="{3B9F1074-C715-857F-15CE-6BBF8BA49DCE}"/>
                  </a:ext>
                </a:extLst>
              </p:cNvPr>
              <p:cNvSpPr/>
              <p:nvPr/>
            </p:nvSpPr>
            <p:spPr>
              <a:xfrm rot="8100000">
                <a:off x="4941751" y="2526860"/>
                <a:ext cx="2328141" cy="2328141"/>
              </a:xfrm>
              <a:prstGeom prst="teardrop">
                <a:avLst/>
              </a:prstGeom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33" name="Graphic 32" descr="Database with solid fill">
                <a:extLst>
                  <a:ext uri="{FF2B5EF4-FFF2-40B4-BE49-F238E27FC236}">
                    <a16:creationId xmlns:a16="http://schemas.microsoft.com/office/drawing/2014/main" id="{680AD8EA-1FA8-793E-CD3A-B66936E2C0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p:blipFill>
            <p:spPr>
              <a:xfrm>
                <a:off x="5295821" y="2880930"/>
                <a:ext cx="1620000" cy="1620000"/>
              </a:xfrm>
              <a:prstGeom prst="rect">
                <a:avLst/>
              </a:prstGeom>
            </p:spPr>
          </p:pic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Rounded Rectangle 51">
                  <a:extLst>
                    <a:ext uri="{FF2B5EF4-FFF2-40B4-BE49-F238E27FC236}">
                      <a16:creationId xmlns:a16="http://schemas.microsoft.com/office/drawing/2014/main" id="{13670C7F-D612-53C0-AB1F-9CE3313627C9}"/>
                    </a:ext>
                  </a:extLst>
                </p:cNvPr>
                <p:cNvSpPr/>
                <p:nvPr/>
              </p:nvSpPr>
              <p:spPr>
                <a:xfrm>
                  <a:off x="5445920" y="4230122"/>
                  <a:ext cx="1347421" cy="359119"/>
                </a:xfrm>
                <a:prstGeom prst="roundRect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40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400" i="1" dirty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acc>
                    </m:oMath>
                  </a14:m>
                  <a:r>
                    <a:rPr lang="en-US" sz="1400" dirty="0">
                      <a:latin typeface="Montserrat" pitchFamily="2" charset="77"/>
                    </a:rPr>
                    <a:t> = </a:t>
                  </a:r>
                  <a14:m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400" i="1" dirty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en-US" sz="1400" dirty="0">
                    <a:latin typeface="Montserrat" pitchFamily="2" charset="77"/>
                  </a:endParaRPr>
                </a:p>
              </p:txBody>
            </p:sp>
          </mc:Choice>
          <mc:Fallback xmlns="">
            <p:sp>
              <p:nvSpPr>
                <p:cNvPr id="52" name="Rounded Rectangle 51">
                  <a:extLst>
                    <a:ext uri="{FF2B5EF4-FFF2-40B4-BE49-F238E27FC236}">
                      <a16:creationId xmlns:a16="http://schemas.microsoft.com/office/drawing/2014/main" id="{13670C7F-D612-53C0-AB1F-9CE3313627C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45920" y="4230122"/>
                  <a:ext cx="1347421" cy="359119"/>
                </a:xfrm>
                <a:prstGeom prst="roundRect">
                  <a:avLst/>
                </a:prstGeom>
                <a:blipFill>
                  <a:blip r:embed="rId18"/>
                  <a:stretch>
                    <a:fillRect b="-32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8" name="Elbow Connector 67">
              <a:extLst>
                <a:ext uri="{FF2B5EF4-FFF2-40B4-BE49-F238E27FC236}">
                  <a16:creationId xmlns:a16="http://schemas.microsoft.com/office/drawing/2014/main" id="{6C449300-DEC6-ECE9-73EB-08931C9E6603}"/>
                </a:ext>
              </a:extLst>
            </p:cNvPr>
            <p:cNvCxnSpPr>
              <a:cxnSpLocks/>
              <a:stCxn id="52" idx="2"/>
              <a:endCxn id="57" idx="1"/>
            </p:cNvCxnSpPr>
            <p:nvPr/>
          </p:nvCxnSpPr>
          <p:spPr>
            <a:xfrm rot="16200000" flipH="1">
              <a:off x="6254376" y="4454496"/>
              <a:ext cx="951847" cy="1221336"/>
            </a:xfrm>
            <a:prstGeom prst="bentConnector2">
              <a:avLst/>
            </a:prstGeom>
            <a:ln w="9525" cap="flat" cmpd="sng" algn="ctr">
              <a:solidFill>
                <a:schemeClr val="accent3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8DBB6C9B-C8B7-3709-066B-DE7376328D1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750675" y="5155712"/>
              <a:ext cx="730800" cy="730800"/>
              <a:chOff x="4941751" y="2526860"/>
              <a:chExt cx="2328141" cy="2328141"/>
            </a:xfrm>
          </p:grpSpPr>
          <p:sp>
            <p:nvSpPr>
              <p:cNvPr id="54" name="Teardrop 53">
                <a:extLst>
                  <a:ext uri="{FF2B5EF4-FFF2-40B4-BE49-F238E27FC236}">
                    <a16:creationId xmlns:a16="http://schemas.microsoft.com/office/drawing/2014/main" id="{752EF639-5E37-DF5B-1274-46C4B3AD8C9F}"/>
                  </a:ext>
                </a:extLst>
              </p:cNvPr>
              <p:cNvSpPr/>
              <p:nvPr/>
            </p:nvSpPr>
            <p:spPr>
              <a:xfrm rot="8100000">
                <a:off x="4941751" y="2526860"/>
                <a:ext cx="2328141" cy="2328141"/>
              </a:xfrm>
              <a:prstGeom prst="teardrop">
                <a:avLst/>
              </a:prstGeom>
              <a:solidFill>
                <a:schemeClr val="accent5"/>
              </a:solidFill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55" name="Graphic 54" descr="Database with solid fill">
                <a:extLst>
                  <a:ext uri="{FF2B5EF4-FFF2-40B4-BE49-F238E27FC236}">
                    <a16:creationId xmlns:a16="http://schemas.microsoft.com/office/drawing/2014/main" id="{CC069E58-DD1A-AB1A-B988-9156C93AA4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p:blipFill>
            <p:spPr>
              <a:xfrm>
                <a:off x="5295821" y="2880930"/>
                <a:ext cx="1620000" cy="1620000"/>
              </a:xfrm>
              <a:prstGeom prst="rect">
                <a:avLst/>
              </a:prstGeom>
            </p:spPr>
          </p:pic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277DFEF9-D152-D5AD-F5F6-8F0218E3F5E7}"/>
                  </a:ext>
                </a:extLst>
              </p:cNvPr>
              <p:cNvSpPr txBox="1"/>
              <p:nvPr/>
            </p:nvSpPr>
            <p:spPr>
              <a:xfrm>
                <a:off x="706437" y="4783138"/>
                <a:ext cx="257810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277DFEF9-D152-D5AD-F5F6-8F0218E3F5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437" y="4783138"/>
                <a:ext cx="2578100" cy="400110"/>
              </a:xfrm>
              <a:prstGeom prst="rect">
                <a:avLst/>
              </a:prstGeom>
              <a:blipFill>
                <a:blip r:embed="rId19"/>
                <a:stretch>
                  <a:fillRect b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Title 4">
            <a:extLst>
              <a:ext uri="{FF2B5EF4-FFF2-40B4-BE49-F238E27FC236}">
                <a16:creationId xmlns:a16="http://schemas.microsoft.com/office/drawing/2014/main" id="{9C4E9413-E865-96EE-62EE-D320DA2B3DE8}"/>
              </a:ext>
            </a:extLst>
          </p:cNvPr>
          <p:cNvSpPr txBox="1">
            <a:spLocks/>
          </p:cNvSpPr>
          <p:nvPr/>
        </p:nvSpPr>
        <p:spPr>
          <a:xfrm>
            <a:off x="1144158" y="5229225"/>
            <a:ext cx="1908175" cy="725838"/>
          </a:xfrm>
          <a:prstGeom prst="rect">
            <a:avLst/>
          </a:prstGeom>
          <a:effectLst/>
        </p:spPr>
        <p:txBody>
          <a:bodyPr vert="horz" lIns="91440" tIns="0" rIns="0" bIns="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Encode Sans" pitchFamily="2" charset="77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1400" dirty="0">
                <a:solidFill>
                  <a:schemeClr val="bg2">
                    <a:lumMod val="10000"/>
                  </a:schemeClr>
                </a:solidFill>
                <a:latin typeface="Montserrat" pitchFamily="2" charset="77"/>
              </a:rPr>
              <a:t>Liga </a:t>
            </a:r>
            <a:r>
              <a:rPr lang="en-US" sz="1400" dirty="0" err="1">
                <a:solidFill>
                  <a:schemeClr val="bg2">
                    <a:lumMod val="10000"/>
                  </a:schemeClr>
                </a:solidFill>
                <a:latin typeface="Montserrat" pitchFamily="2" charset="77"/>
              </a:rPr>
              <a:t>Canónica</a:t>
            </a:r>
            <a:endParaRPr lang="en-US" sz="1400" dirty="0">
              <a:solidFill>
                <a:schemeClr val="bg2">
                  <a:lumMod val="10000"/>
                </a:schemeClr>
              </a:solidFill>
              <a:latin typeface="Montserrat" pitchFamily="2" charset="77"/>
            </a:endParaRPr>
          </a:p>
        </p:txBody>
      </p:sp>
      <p:sp>
        <p:nvSpPr>
          <p:cNvPr id="64" name="Title 4">
            <a:extLst>
              <a:ext uri="{FF2B5EF4-FFF2-40B4-BE49-F238E27FC236}">
                <a16:creationId xmlns:a16="http://schemas.microsoft.com/office/drawing/2014/main" id="{652E9E51-D70A-923D-AAB9-EBC34963B93F}"/>
              </a:ext>
            </a:extLst>
          </p:cNvPr>
          <p:cNvSpPr txBox="1">
            <a:spLocks/>
          </p:cNvSpPr>
          <p:nvPr/>
        </p:nvSpPr>
        <p:spPr>
          <a:xfrm>
            <a:off x="1139395" y="5431949"/>
            <a:ext cx="1908175" cy="725838"/>
          </a:xfrm>
          <a:prstGeom prst="rect">
            <a:avLst/>
          </a:prstGeom>
          <a:effectLst/>
        </p:spPr>
        <p:txBody>
          <a:bodyPr vert="horz" lIns="91440" tIns="0" rIns="0" bIns="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Encode Sans" pitchFamily="2" charset="77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1100" i="1" dirty="0">
                <a:solidFill>
                  <a:schemeClr val="bg2">
                    <a:lumMod val="10000"/>
                  </a:schemeClr>
                </a:solidFill>
                <a:latin typeface="Montserrat" pitchFamily="2" charset="77"/>
              </a:rPr>
              <a:t>Link </a:t>
            </a:r>
            <a:r>
              <a:rPr lang="en-US" sz="1100" i="1" dirty="0" err="1">
                <a:solidFill>
                  <a:schemeClr val="bg2">
                    <a:lumMod val="10000"/>
                  </a:schemeClr>
                </a:solidFill>
                <a:latin typeface="Montserrat" pitchFamily="2" charset="77"/>
              </a:rPr>
              <a:t>fucntion</a:t>
            </a:r>
            <a:endParaRPr lang="en-US" sz="1100" i="1" dirty="0">
              <a:solidFill>
                <a:schemeClr val="bg2">
                  <a:lumMod val="10000"/>
                </a:schemeClr>
              </a:solidFill>
              <a:latin typeface="Montserrat" pitchFamily="2" charset="77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378DEC4-7274-915D-CE68-EE3D55C39389}"/>
              </a:ext>
            </a:extLst>
          </p:cNvPr>
          <p:cNvCxnSpPr>
            <a:cxnSpLocks/>
          </p:cNvCxnSpPr>
          <p:nvPr/>
        </p:nvCxnSpPr>
        <p:spPr>
          <a:xfrm flipV="1">
            <a:off x="2093483" y="5194053"/>
            <a:ext cx="4763" cy="2758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71319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C4EA12-C32B-2233-4F2D-1FA0E47E1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Modelos</a:t>
            </a:r>
            <a:r>
              <a:rPr lang="en-US" dirty="0"/>
              <a:t> </a:t>
            </a:r>
            <a:r>
              <a:rPr lang="en-US" dirty="0" err="1"/>
              <a:t>Lineales</a:t>
            </a:r>
            <a:r>
              <a:rPr lang="en-US" dirty="0"/>
              <a:t> </a:t>
            </a:r>
            <a:r>
              <a:rPr lang="en-US" dirty="0" err="1"/>
              <a:t>Generalizados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A6A87A-0D6F-1BE4-3AD0-4A38EF2274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581" y="1592263"/>
            <a:ext cx="10943607" cy="4681537"/>
          </a:xfrm>
        </p:spPr>
        <p:txBody>
          <a:bodyPr>
            <a:normAutofit/>
          </a:bodyPr>
          <a:lstStyle/>
          <a:p>
            <a:r>
              <a:rPr lang="en-US" sz="2000" dirty="0"/>
              <a:t>Son un </a:t>
            </a:r>
            <a:r>
              <a:rPr lang="en-US" sz="2000" dirty="0" err="1"/>
              <a:t>tipo</a:t>
            </a:r>
            <a:r>
              <a:rPr lang="en-US" sz="2000" dirty="0"/>
              <a:t> de </a:t>
            </a:r>
            <a:r>
              <a:rPr lang="en-US" sz="2000" dirty="0" err="1"/>
              <a:t>modelado</a:t>
            </a:r>
            <a:r>
              <a:rPr lang="en-US" sz="2000" dirty="0"/>
              <a:t> </a:t>
            </a:r>
            <a:r>
              <a:rPr lang="en-US" sz="2000" dirty="0" err="1"/>
              <a:t>estadístico</a:t>
            </a:r>
            <a:r>
              <a:rPr lang="en-US" sz="2000" dirty="0"/>
              <a:t> </a:t>
            </a:r>
            <a:r>
              <a:rPr lang="en-US" sz="2000" dirty="0" err="1"/>
              <a:t>formulado</a:t>
            </a:r>
            <a:r>
              <a:rPr lang="en-US" sz="2000" dirty="0"/>
              <a:t> </a:t>
            </a:r>
            <a:r>
              <a:rPr lang="en-US" sz="2000" dirty="0" err="1"/>
              <a:t>por</a:t>
            </a:r>
            <a:r>
              <a:rPr lang="en-US" sz="2000" dirty="0"/>
              <a:t> John </a:t>
            </a:r>
            <a:r>
              <a:rPr lang="en-US" sz="2000" dirty="0" err="1"/>
              <a:t>Nelder</a:t>
            </a:r>
            <a:r>
              <a:rPr lang="en-US" sz="2000" dirty="0"/>
              <a:t> y Robert Wedderburn </a:t>
            </a:r>
            <a:r>
              <a:rPr lang="en-US" sz="2000" dirty="0" err="1"/>
              <a:t>en</a:t>
            </a:r>
            <a:r>
              <a:rPr lang="en-US" sz="2000" dirty="0"/>
              <a:t> 1972. </a:t>
            </a:r>
          </a:p>
          <a:p>
            <a:endParaRPr lang="en-US" sz="2000" dirty="0"/>
          </a:p>
          <a:p>
            <a:r>
              <a:rPr lang="en-US" sz="2000" dirty="0"/>
              <a:t>Es un </a:t>
            </a:r>
            <a:r>
              <a:rPr lang="en-US" sz="2000" dirty="0" err="1"/>
              <a:t>término</a:t>
            </a:r>
            <a:r>
              <a:rPr lang="en-US" sz="2000" dirty="0"/>
              <a:t> general que </a:t>
            </a:r>
            <a:r>
              <a:rPr lang="en-US" sz="2000" dirty="0" err="1"/>
              <a:t>abarca</a:t>
            </a:r>
            <a:r>
              <a:rPr lang="en-US" sz="2000" dirty="0"/>
              <a:t> </a:t>
            </a:r>
            <a:r>
              <a:rPr lang="en-US" sz="2000" dirty="0" err="1"/>
              <a:t>muchos</a:t>
            </a:r>
            <a:r>
              <a:rPr lang="en-US" sz="2000" dirty="0"/>
              <a:t> </a:t>
            </a:r>
            <a:r>
              <a:rPr lang="en-US" sz="2000" dirty="0" err="1"/>
              <a:t>otros</a:t>
            </a:r>
            <a:r>
              <a:rPr lang="en-US" sz="2000" dirty="0"/>
              <a:t> </a:t>
            </a:r>
            <a:r>
              <a:rPr lang="en-US" sz="2000" dirty="0" err="1"/>
              <a:t>modelos</a:t>
            </a:r>
            <a:r>
              <a:rPr lang="en-US" sz="2000" dirty="0"/>
              <a:t>, lo que </a:t>
            </a:r>
            <a:r>
              <a:rPr lang="en-US" sz="2000" dirty="0" err="1"/>
              <a:t>permite</a:t>
            </a:r>
            <a:r>
              <a:rPr lang="en-US" sz="2000" dirty="0"/>
              <a:t> que        la variable de </a:t>
            </a:r>
            <a:r>
              <a:rPr lang="en-US" sz="2000" dirty="0" err="1"/>
              <a:t>respuesta</a:t>
            </a:r>
            <a:r>
              <a:rPr lang="en-US" sz="2000" dirty="0"/>
              <a:t> y </a:t>
            </a:r>
            <a:r>
              <a:rPr lang="en-US" sz="2000" dirty="0" err="1"/>
              <a:t>tenga</a:t>
            </a:r>
            <a:r>
              <a:rPr lang="en-US" sz="2000" dirty="0"/>
              <a:t> </a:t>
            </a:r>
            <a:r>
              <a:rPr lang="en-US" sz="2000" dirty="0" err="1"/>
              <a:t>una</a:t>
            </a:r>
            <a:r>
              <a:rPr lang="en-US" sz="2000" dirty="0"/>
              <a:t> </a:t>
            </a:r>
            <a:r>
              <a:rPr lang="en-US" sz="2000" dirty="0" err="1"/>
              <a:t>distribución</a:t>
            </a:r>
            <a:r>
              <a:rPr lang="en-US" sz="2000" dirty="0"/>
              <a:t> de error </a:t>
            </a:r>
            <a:r>
              <a:rPr lang="en-US" sz="2000" dirty="0" err="1"/>
              <a:t>diferente</a:t>
            </a:r>
            <a:r>
              <a:rPr lang="en-US" sz="2000" dirty="0"/>
              <a:t> a la </a:t>
            </a:r>
            <a:r>
              <a:rPr lang="en-US" sz="2000" dirty="0" err="1"/>
              <a:t>distribución</a:t>
            </a:r>
            <a:r>
              <a:rPr lang="en-US" sz="2000" dirty="0"/>
              <a:t> normal. </a:t>
            </a:r>
          </a:p>
          <a:p>
            <a:endParaRPr lang="en-US" sz="2000" dirty="0"/>
          </a:p>
          <a:p>
            <a:r>
              <a:rPr lang="en-US" sz="2000" dirty="0"/>
              <a:t>Los </a:t>
            </a:r>
            <a:r>
              <a:rPr lang="en-US" sz="2000" dirty="0" err="1"/>
              <a:t>modelos</a:t>
            </a:r>
            <a:r>
              <a:rPr lang="en-US" sz="2000" dirty="0"/>
              <a:t> que </a:t>
            </a:r>
            <a:r>
              <a:rPr lang="en-US" sz="2000" dirty="0" err="1"/>
              <a:t>cubriremo</a:t>
            </a:r>
            <a:r>
              <a:rPr lang="en-US" sz="2000" dirty="0"/>
              <a:t> </a:t>
            </a:r>
            <a:r>
              <a:rPr lang="en-US" sz="2000" dirty="0" err="1"/>
              <a:t>en</a:t>
            </a:r>
            <a:r>
              <a:rPr lang="en-US" sz="2000" dirty="0"/>
              <a:t> </a:t>
            </a:r>
            <a:r>
              <a:rPr lang="en-US" sz="2000" dirty="0" err="1"/>
              <a:t>este</a:t>
            </a:r>
            <a:r>
              <a:rPr lang="en-US" sz="2000" dirty="0"/>
              <a:t> </a:t>
            </a:r>
            <a:r>
              <a:rPr lang="en-US" sz="2000" dirty="0" err="1"/>
              <a:t>curso</a:t>
            </a:r>
            <a:r>
              <a:rPr lang="en-US" sz="2000" dirty="0"/>
              <a:t> son </a:t>
            </a:r>
          </a:p>
          <a:p>
            <a:endParaRPr lang="en-US" sz="2000" dirty="0"/>
          </a:p>
          <a:p>
            <a:pPr lvl="2"/>
            <a:r>
              <a:rPr lang="en-US" dirty="0" err="1"/>
              <a:t>regresión</a:t>
            </a:r>
            <a:r>
              <a:rPr lang="en-US" dirty="0"/>
              <a:t> lineal, </a:t>
            </a:r>
          </a:p>
          <a:p>
            <a:pPr lvl="2"/>
            <a:r>
              <a:rPr lang="en-US" dirty="0" err="1"/>
              <a:t>regresión</a:t>
            </a:r>
            <a:r>
              <a:rPr lang="en-US" dirty="0"/>
              <a:t> de Poisson.</a:t>
            </a:r>
          </a:p>
          <a:p>
            <a:pPr lvl="2"/>
            <a:r>
              <a:rPr lang="en-US" dirty="0" err="1"/>
              <a:t>regresión</a:t>
            </a:r>
            <a:r>
              <a:rPr lang="en-US" dirty="0"/>
              <a:t> </a:t>
            </a:r>
            <a:r>
              <a:rPr lang="en-US" dirty="0" err="1"/>
              <a:t>logística</a:t>
            </a:r>
            <a:r>
              <a:rPr lang="en-US" dirty="0"/>
              <a:t> </a:t>
            </a:r>
          </a:p>
          <a:p>
            <a:pPr lvl="1"/>
            <a:endParaRPr lang="en-US" sz="16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992BEA-4752-49F2-DBFD-19A8339FB0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ES" noProof="0"/>
              <a:t>r.rosado@tec.mx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90B086-FDE6-3685-C280-03305147B4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es-ES" noProof="0" smtClean="0"/>
              <a:t>22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5259409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C4EA12-C32B-2233-4F2D-1FA0E47E1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Modelos</a:t>
            </a:r>
            <a:r>
              <a:rPr lang="en-US" dirty="0"/>
              <a:t> </a:t>
            </a:r>
            <a:r>
              <a:rPr lang="en-US" dirty="0" err="1"/>
              <a:t>Lineales</a:t>
            </a:r>
            <a:r>
              <a:rPr lang="en-US" dirty="0"/>
              <a:t> </a:t>
            </a:r>
            <a:r>
              <a:rPr lang="en-US" dirty="0" err="1"/>
              <a:t>Generalizados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A6A87A-0D6F-1BE4-3AD0-4A38EF2274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581" y="1592263"/>
            <a:ext cx="10943607" cy="4681537"/>
          </a:xfrm>
        </p:spPr>
        <p:txBody>
          <a:bodyPr>
            <a:normAutofit/>
          </a:bodyPr>
          <a:lstStyle/>
          <a:p>
            <a:r>
              <a:rPr lang="en-US" sz="2000" dirty="0"/>
              <a:t>Los </a:t>
            </a:r>
            <a:r>
              <a:rPr lang="en-US" sz="2000" dirty="0" err="1"/>
              <a:t>datos</a:t>
            </a:r>
            <a:r>
              <a:rPr lang="en-US" sz="2000" dirty="0"/>
              <a:t> </a:t>
            </a:r>
            <a:r>
              <a:rPr lang="en-US" sz="2000" dirty="0" err="1"/>
              <a:t>deben</a:t>
            </a:r>
            <a:r>
              <a:rPr lang="en-US" sz="2000" dirty="0"/>
              <a:t> son </a:t>
            </a:r>
            <a:r>
              <a:rPr lang="en-US" sz="2000" dirty="0" err="1"/>
              <a:t>independientes</a:t>
            </a:r>
            <a:r>
              <a:rPr lang="en-US" sz="2000" dirty="0"/>
              <a:t> y </a:t>
            </a:r>
            <a:r>
              <a:rPr lang="en-US" sz="2000" dirty="0" err="1"/>
              <a:t>aleatorios</a:t>
            </a:r>
            <a:r>
              <a:rPr lang="en-US" sz="2000" dirty="0"/>
              <a:t>. </a:t>
            </a:r>
          </a:p>
          <a:p>
            <a:endParaRPr lang="en-US" sz="2000" dirty="0"/>
          </a:p>
          <a:p>
            <a:r>
              <a:rPr lang="en-US" sz="2000" dirty="0" err="1"/>
              <a:t>Cada</a:t>
            </a:r>
            <a:r>
              <a:rPr lang="en-US" sz="2000" dirty="0"/>
              <a:t> variable </a:t>
            </a:r>
            <a:r>
              <a:rPr lang="en-US" sz="2000" dirty="0" err="1"/>
              <a:t>aleatoria</a:t>
            </a:r>
            <a:r>
              <a:rPr lang="en-US" sz="2000" dirty="0"/>
              <a:t> </a:t>
            </a:r>
            <a:r>
              <a:rPr lang="en-US" sz="2000" dirty="0" err="1"/>
              <a:t>tiene</a:t>
            </a:r>
            <a:r>
              <a:rPr lang="en-US" sz="2000" dirty="0"/>
              <a:t> la </a:t>
            </a:r>
            <a:r>
              <a:rPr lang="en-US" sz="2000" dirty="0" err="1"/>
              <a:t>misma</a:t>
            </a:r>
            <a:r>
              <a:rPr lang="en-US" sz="2000" dirty="0"/>
              <a:t> </a:t>
            </a:r>
            <a:r>
              <a:rPr lang="en-US" sz="2000" dirty="0" err="1"/>
              <a:t>distribución</a:t>
            </a:r>
            <a:r>
              <a:rPr lang="en-US" sz="2000" dirty="0"/>
              <a:t> de </a:t>
            </a:r>
            <a:r>
              <a:rPr lang="en-US" sz="2000" dirty="0" err="1"/>
              <a:t>probabilidad</a:t>
            </a:r>
            <a:r>
              <a:rPr lang="en-US" sz="2000" dirty="0"/>
              <a:t>.</a:t>
            </a:r>
          </a:p>
          <a:p>
            <a:endParaRPr lang="en-US" sz="2000" dirty="0"/>
          </a:p>
          <a:p>
            <a:r>
              <a:rPr lang="en-US" sz="2000" dirty="0"/>
              <a:t>La variable de </a:t>
            </a:r>
            <a:r>
              <a:rPr lang="en-US" sz="2000" dirty="0" err="1"/>
              <a:t>respuesta</a:t>
            </a:r>
            <a:r>
              <a:rPr lang="en-US" sz="2000" dirty="0"/>
              <a:t> </a:t>
            </a:r>
            <a:r>
              <a:rPr lang="en-US" sz="2000" dirty="0" err="1"/>
              <a:t>tiene</a:t>
            </a:r>
            <a:r>
              <a:rPr lang="en-US" sz="2000" dirty="0"/>
              <a:t> </a:t>
            </a:r>
            <a:r>
              <a:rPr lang="en-US" sz="2000" dirty="0" err="1"/>
              <a:t>una</a:t>
            </a:r>
            <a:r>
              <a:rPr lang="en-US" sz="2000" dirty="0"/>
              <a:t> </a:t>
            </a:r>
            <a:r>
              <a:rPr lang="en-US" sz="2000" dirty="0" err="1"/>
              <a:t>distribución</a:t>
            </a:r>
            <a:r>
              <a:rPr lang="en-US" sz="2000" dirty="0"/>
              <a:t> de </a:t>
            </a:r>
            <a:r>
              <a:rPr lang="en-US" sz="2000" dirty="0" err="1"/>
              <a:t>una</a:t>
            </a:r>
            <a:r>
              <a:rPr lang="en-US" sz="2000" dirty="0"/>
              <a:t> </a:t>
            </a:r>
            <a:r>
              <a:rPr lang="en-US" sz="2000" dirty="0" err="1"/>
              <a:t>familia</a:t>
            </a:r>
            <a:r>
              <a:rPr lang="en-US" sz="2000" dirty="0"/>
              <a:t> </a:t>
            </a:r>
            <a:r>
              <a:rPr lang="en-US" sz="2000" dirty="0" err="1"/>
              <a:t>exponencial</a:t>
            </a:r>
            <a:r>
              <a:rPr lang="en-US" sz="2000" dirty="0"/>
              <a:t> (</a:t>
            </a:r>
            <a:r>
              <a:rPr lang="en-US" sz="2000" dirty="0" err="1"/>
              <a:t>por</a:t>
            </a:r>
            <a:r>
              <a:rPr lang="en-US" sz="2000" dirty="0"/>
              <a:t> </a:t>
            </a:r>
            <a:r>
              <a:rPr lang="en-US" sz="2000" dirty="0" err="1"/>
              <a:t>ejemplo</a:t>
            </a:r>
            <a:r>
              <a:rPr lang="en-US" sz="2000" dirty="0"/>
              <a:t>, binomial, Poisson, multinomial, normal).</a:t>
            </a:r>
          </a:p>
          <a:p>
            <a:endParaRPr lang="en-US" sz="2000" dirty="0"/>
          </a:p>
          <a:p>
            <a:r>
              <a:rPr lang="en-US" sz="2000" dirty="0"/>
              <a:t>La variable de </a:t>
            </a:r>
            <a:r>
              <a:rPr lang="en-US" sz="2000" dirty="0" err="1"/>
              <a:t>respuesta</a:t>
            </a:r>
            <a:r>
              <a:rPr lang="en-US" sz="2000" dirty="0"/>
              <a:t> original no </a:t>
            </a:r>
            <a:r>
              <a:rPr lang="en-US" sz="2000" dirty="0" err="1"/>
              <a:t>necesita</a:t>
            </a:r>
            <a:r>
              <a:rPr lang="en-US" sz="2000" dirty="0"/>
              <a:t> </a:t>
            </a:r>
            <a:r>
              <a:rPr lang="en-US" sz="2000" dirty="0" err="1"/>
              <a:t>tener</a:t>
            </a:r>
            <a:r>
              <a:rPr lang="en-US" sz="2000" dirty="0"/>
              <a:t> </a:t>
            </a:r>
            <a:r>
              <a:rPr lang="en-US" sz="2000" dirty="0" err="1"/>
              <a:t>una</a:t>
            </a:r>
            <a:r>
              <a:rPr lang="en-US" sz="2000" dirty="0"/>
              <a:t> </a:t>
            </a:r>
            <a:r>
              <a:rPr lang="en-US" sz="2000" dirty="0" err="1"/>
              <a:t>relación</a:t>
            </a:r>
            <a:r>
              <a:rPr lang="en-US" sz="2000" dirty="0"/>
              <a:t> lineal con las variables </a:t>
            </a:r>
            <a:r>
              <a:rPr lang="en-US" sz="2000" dirty="0" err="1"/>
              <a:t>independientes</a:t>
            </a:r>
            <a:r>
              <a:rPr lang="en-US" sz="2000" dirty="0"/>
              <a:t>, </a:t>
            </a:r>
            <a:r>
              <a:rPr lang="en-US" sz="2000" dirty="0" err="1"/>
              <a:t>pero</a:t>
            </a:r>
            <a:r>
              <a:rPr lang="en-US" sz="2000" dirty="0"/>
              <a:t> la variable de </a:t>
            </a:r>
            <a:r>
              <a:rPr lang="en-US" sz="2000" dirty="0" err="1"/>
              <a:t>respuesta</a:t>
            </a:r>
            <a:r>
              <a:rPr lang="en-US" sz="2000" dirty="0"/>
              <a:t> </a:t>
            </a:r>
            <a:r>
              <a:rPr lang="en-US" sz="2000" dirty="0" err="1"/>
              <a:t>transformada</a:t>
            </a:r>
            <a:r>
              <a:rPr lang="en-US" sz="2000" dirty="0"/>
              <a:t> </a:t>
            </a:r>
            <a:r>
              <a:rPr lang="en-US" sz="2000" dirty="0" err="1"/>
              <a:t>en</a:t>
            </a:r>
            <a:r>
              <a:rPr lang="en-US" sz="2000" dirty="0"/>
              <a:t> la </a:t>
            </a:r>
            <a:r>
              <a:rPr lang="en-US" sz="2000" dirty="0" err="1"/>
              <a:t>liga</a:t>
            </a:r>
            <a:r>
              <a:rPr lang="en-US" sz="2000" dirty="0"/>
              <a:t> </a:t>
            </a:r>
            <a:r>
              <a:rPr lang="en-US" sz="2000" dirty="0" err="1"/>
              <a:t>canónica</a:t>
            </a:r>
            <a:r>
              <a:rPr lang="en-US" sz="2000" dirty="0"/>
              <a:t> </a:t>
            </a:r>
            <a:r>
              <a:rPr lang="en-US" sz="2000" dirty="0" err="1"/>
              <a:t>depende</a:t>
            </a:r>
            <a:r>
              <a:rPr lang="en-US" sz="2000" dirty="0"/>
              <a:t> </a:t>
            </a:r>
            <a:r>
              <a:rPr lang="en-US" sz="2000" dirty="0" err="1"/>
              <a:t>linealmente</a:t>
            </a:r>
            <a:r>
              <a:rPr lang="en-US" sz="2000" dirty="0"/>
              <a:t> de las variables </a:t>
            </a:r>
            <a:r>
              <a:rPr lang="en-US" sz="2000" dirty="0" err="1"/>
              <a:t>independientes</a:t>
            </a:r>
            <a:r>
              <a:rPr lang="en-US" sz="2000" dirty="0"/>
              <a:t>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992BEA-4752-49F2-DBFD-19A8339FB0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ES" noProof="0"/>
              <a:t>r.rosado@tec.mx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90B086-FDE6-3685-C280-03305147B4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es-ES" noProof="0" smtClean="0"/>
              <a:t>23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0427657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06C3A-CB7F-F030-0AEB-53A86AD75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Preguntas</a:t>
            </a:r>
            <a:r>
              <a:rPr lang="en-US" dirty="0"/>
              <a:t> no </a:t>
            </a:r>
            <a:r>
              <a:rPr lang="en-US" dirty="0" err="1"/>
              <a:t>normales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E53EC-BEC6-3825-C91F-1A6BB3830F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581" y="1532628"/>
            <a:ext cx="4270654" cy="4681537"/>
          </a:xfrm>
        </p:spPr>
        <p:txBody>
          <a:bodyPr>
            <a:normAutofit/>
          </a:bodyPr>
          <a:lstStyle/>
          <a:p>
            <a:r>
              <a:rPr lang="en-US" sz="1600" dirty="0"/>
              <a:t>¿El </a:t>
            </a:r>
            <a:r>
              <a:rPr lang="en-US" sz="1600" dirty="0" err="1"/>
              <a:t>número</a:t>
            </a:r>
            <a:r>
              <a:rPr lang="en-US" sz="1600" dirty="0"/>
              <a:t> de </a:t>
            </a:r>
            <a:r>
              <a:rPr lang="en-US" sz="1600" dirty="0" err="1"/>
              <a:t>muertes</a:t>
            </a:r>
            <a:r>
              <a:rPr lang="en-US" sz="1600" dirty="0"/>
              <a:t> de </a:t>
            </a:r>
            <a:r>
              <a:rPr lang="en-US" sz="1600" dirty="0" err="1"/>
              <a:t>motociclistas</a:t>
            </a:r>
            <a:r>
              <a:rPr lang="en-US" sz="1600" dirty="0"/>
              <a:t> </a:t>
            </a:r>
            <a:r>
              <a:rPr lang="en-US" sz="1600" dirty="0" err="1"/>
              <a:t>en</a:t>
            </a:r>
            <a:r>
              <a:rPr lang="en-US" sz="1600" dirty="0"/>
              <a:t> un </a:t>
            </a:r>
            <a:r>
              <a:rPr lang="en-US" sz="1600" dirty="0" err="1"/>
              <a:t>año</a:t>
            </a:r>
            <a:r>
              <a:rPr lang="en-US" sz="1600" dirty="0"/>
              <a:t> </a:t>
            </a:r>
            <a:r>
              <a:rPr lang="en-US" sz="1600" dirty="0" err="1"/>
              <a:t>determinado</a:t>
            </a:r>
            <a:r>
              <a:rPr lang="en-US" sz="1600" dirty="0"/>
              <a:t> </a:t>
            </a:r>
            <a:r>
              <a:rPr lang="en-US" sz="1600" dirty="0" err="1"/>
              <a:t>está</a:t>
            </a:r>
            <a:r>
              <a:rPr lang="en-US" sz="1600" dirty="0"/>
              <a:t> </a:t>
            </a:r>
            <a:r>
              <a:rPr lang="en-US" sz="1600" dirty="0" err="1"/>
              <a:t>relacionado</a:t>
            </a:r>
            <a:r>
              <a:rPr lang="en-US" sz="1600" dirty="0"/>
              <a:t> con las </a:t>
            </a:r>
            <a:r>
              <a:rPr lang="en-US" sz="1600" dirty="0" err="1"/>
              <a:t>leyes</a:t>
            </a:r>
            <a:r>
              <a:rPr lang="en-US" sz="1600" dirty="0"/>
              <a:t> </a:t>
            </a:r>
            <a:r>
              <a:rPr lang="en-US" sz="1600" dirty="0" err="1"/>
              <a:t>estatales</a:t>
            </a:r>
            <a:r>
              <a:rPr lang="en-US" sz="1600" dirty="0"/>
              <a:t> </a:t>
            </a:r>
            <a:r>
              <a:rPr lang="en-US" sz="1600" dirty="0" err="1"/>
              <a:t>sobre</a:t>
            </a:r>
            <a:r>
              <a:rPr lang="en-US" sz="1600" dirty="0"/>
              <a:t> </a:t>
            </a:r>
            <a:r>
              <a:rPr lang="en-US" sz="1600" dirty="0" err="1"/>
              <a:t>uso</a:t>
            </a:r>
            <a:r>
              <a:rPr lang="en-US" sz="1600" dirty="0"/>
              <a:t> de cascos?</a:t>
            </a:r>
          </a:p>
          <a:p>
            <a:endParaRPr lang="en-US" sz="1600" dirty="0"/>
          </a:p>
          <a:p>
            <a:r>
              <a:rPr lang="en-US" sz="1600" dirty="0"/>
              <a:t>¿La </a:t>
            </a:r>
            <a:r>
              <a:rPr lang="en-US" sz="1600" dirty="0" err="1"/>
              <a:t>cantidad</a:t>
            </a:r>
            <a:r>
              <a:rPr lang="en-US" sz="1600" dirty="0"/>
              <a:t> de </a:t>
            </a:r>
            <a:r>
              <a:rPr lang="en-US" sz="1600" dirty="0" err="1"/>
              <a:t>inasistencias</a:t>
            </a:r>
            <a:r>
              <a:rPr lang="en-US" sz="1600" dirty="0"/>
              <a:t> </a:t>
            </a:r>
            <a:r>
              <a:rPr lang="en-US" sz="1600" dirty="0" err="1"/>
              <a:t>durante</a:t>
            </a:r>
            <a:r>
              <a:rPr lang="en-US" sz="1600" dirty="0"/>
              <a:t> un </a:t>
            </a:r>
            <a:r>
              <a:rPr lang="en-US" sz="1600" dirty="0" err="1"/>
              <a:t>año</a:t>
            </a:r>
            <a:r>
              <a:rPr lang="en-US" sz="1600" dirty="0"/>
              <a:t> </a:t>
            </a:r>
            <a:r>
              <a:rPr lang="en-US" sz="1600" dirty="0" err="1"/>
              <a:t>difiere</a:t>
            </a:r>
            <a:r>
              <a:rPr lang="en-US" sz="1600" dirty="0"/>
              <a:t> para las </a:t>
            </a:r>
            <a:r>
              <a:rPr lang="en-US" sz="1600" dirty="0" err="1"/>
              <a:t>escuelas</a:t>
            </a:r>
            <a:r>
              <a:rPr lang="en-US" sz="1600" dirty="0"/>
              <a:t> </a:t>
            </a:r>
            <a:r>
              <a:rPr lang="en-US" sz="1600" dirty="0" err="1"/>
              <a:t>públicas</a:t>
            </a:r>
            <a:r>
              <a:rPr lang="en-US" sz="1600" dirty="0"/>
              <a:t> y </a:t>
            </a:r>
            <a:r>
              <a:rPr lang="en-US" sz="1600" dirty="0" err="1"/>
              <a:t>privadas</a:t>
            </a:r>
            <a:r>
              <a:rPr lang="en-US" sz="1600" dirty="0"/>
              <a:t>?</a:t>
            </a:r>
          </a:p>
          <a:p>
            <a:endParaRPr lang="en-US" sz="1600" dirty="0"/>
          </a:p>
          <a:p>
            <a:r>
              <a:rPr lang="en-US" sz="1600" dirty="0"/>
              <a:t>¿El </a:t>
            </a:r>
            <a:r>
              <a:rPr lang="en-US" sz="1600" dirty="0" err="1"/>
              <a:t>número</a:t>
            </a:r>
            <a:r>
              <a:rPr lang="en-US" sz="1600" dirty="0"/>
              <a:t> </a:t>
            </a:r>
            <a:r>
              <a:rPr lang="en-US" sz="1600" dirty="0" err="1"/>
              <a:t>diario</a:t>
            </a:r>
            <a:r>
              <a:rPr lang="en-US" sz="1600" dirty="0"/>
              <a:t> </a:t>
            </a:r>
            <a:r>
              <a:rPr lang="en-US" sz="1600" dirty="0" err="1"/>
              <a:t>deingresos</a:t>
            </a:r>
            <a:r>
              <a:rPr lang="en-US" sz="1600" dirty="0"/>
              <a:t> </a:t>
            </a:r>
            <a:r>
              <a:rPr lang="en-US" sz="1600" dirty="0" err="1"/>
              <a:t>por</a:t>
            </a:r>
            <a:r>
              <a:rPr lang="en-US" sz="1600" dirty="0"/>
              <a:t> </a:t>
            </a:r>
            <a:r>
              <a:rPr lang="en-US" sz="1600" dirty="0" err="1"/>
              <a:t>asma</a:t>
            </a:r>
            <a:r>
              <a:rPr lang="en-US" sz="1600" dirty="0"/>
              <a:t> a </a:t>
            </a:r>
            <a:r>
              <a:rPr lang="en-US" sz="1600" dirty="0" err="1"/>
              <a:t>una</a:t>
            </a:r>
            <a:r>
              <a:rPr lang="en-US" sz="1600" dirty="0"/>
              <a:t> Sala de </a:t>
            </a:r>
            <a:r>
              <a:rPr lang="en-US" sz="1600" dirty="0" err="1"/>
              <a:t>Emergencias</a:t>
            </a:r>
            <a:r>
              <a:rPr lang="en-US" sz="1600" dirty="0"/>
              <a:t> </a:t>
            </a:r>
            <a:r>
              <a:rPr lang="en-US" sz="1600" dirty="0" err="1"/>
              <a:t>difiere</a:t>
            </a:r>
            <a:r>
              <a:rPr lang="en-US" sz="1600" dirty="0"/>
              <a:t> </a:t>
            </a:r>
            <a:r>
              <a:rPr lang="en-US" sz="1600" dirty="0" err="1"/>
              <a:t>según</a:t>
            </a:r>
            <a:r>
              <a:rPr lang="en-US" sz="1600" dirty="0"/>
              <a:t> </a:t>
            </a:r>
            <a:r>
              <a:rPr lang="en-US" sz="1600" dirty="0" err="1"/>
              <a:t>los</a:t>
            </a:r>
            <a:r>
              <a:rPr lang="en-US" sz="1600" dirty="0"/>
              <a:t> </a:t>
            </a:r>
            <a:r>
              <a:rPr lang="en-US" sz="1600" dirty="0" err="1"/>
              <a:t>índices</a:t>
            </a:r>
            <a:r>
              <a:rPr lang="en-US" sz="1600" dirty="0"/>
              <a:t> de </a:t>
            </a:r>
            <a:r>
              <a:rPr lang="en-US" sz="1600" dirty="0" err="1"/>
              <a:t>contaminación</a:t>
            </a:r>
            <a:r>
              <a:rPr lang="en-US" sz="1600" dirty="0"/>
              <a:t> del </a:t>
            </a:r>
            <a:r>
              <a:rPr lang="en-US" sz="1600" dirty="0" err="1"/>
              <a:t>aire</a:t>
            </a:r>
            <a:r>
              <a:rPr lang="en-US" sz="1600" dirty="0"/>
              <a:t>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2F309F-2C61-6317-11B7-F81943B445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ES" noProof="0"/>
              <a:t>r.rosado@tec.mx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91B815-1383-D2E4-DDD9-2A37811D82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es-ES" noProof="0" smtClean="0"/>
              <a:t>24</a:t>
            </a:fld>
            <a:endParaRPr lang="es-ES" noProof="0"/>
          </a:p>
        </p:txBody>
      </p:sp>
      <p:pic>
        <p:nvPicPr>
          <p:cNvPr id="7" name="Picture 6" descr="A picture containing chart&#10;&#10;Description automatically generated">
            <a:extLst>
              <a:ext uri="{FF2B5EF4-FFF2-40B4-BE49-F238E27FC236}">
                <a16:creationId xmlns:a16="http://schemas.microsoft.com/office/drawing/2014/main" id="{F7FFD27F-904C-CEF1-7CAD-089C095C65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7291" y="1818861"/>
            <a:ext cx="4454939" cy="4454939"/>
          </a:xfrm>
          <a:prstGeom prst="rect">
            <a:avLst/>
          </a:prstGeom>
        </p:spPr>
      </p:pic>
      <p:sp>
        <p:nvSpPr>
          <p:cNvPr id="10" name="Title 4">
            <a:extLst>
              <a:ext uri="{FF2B5EF4-FFF2-40B4-BE49-F238E27FC236}">
                <a16:creationId xmlns:a16="http://schemas.microsoft.com/office/drawing/2014/main" id="{C748A436-DF2B-C9C9-58C9-6A5053491E55}"/>
              </a:ext>
            </a:extLst>
          </p:cNvPr>
          <p:cNvSpPr txBox="1">
            <a:spLocks/>
          </p:cNvSpPr>
          <p:nvPr/>
        </p:nvSpPr>
        <p:spPr>
          <a:xfrm>
            <a:off x="6937687" y="1334737"/>
            <a:ext cx="2135843" cy="725838"/>
          </a:xfrm>
          <a:prstGeom prst="rect">
            <a:avLst/>
          </a:prstGeom>
          <a:effectLst/>
        </p:spPr>
        <p:txBody>
          <a:bodyPr vert="horz" lIns="91440" tIns="0" rIns="0" bIns="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Encode Sans" pitchFamily="2" charset="77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1400" dirty="0" err="1">
                <a:solidFill>
                  <a:schemeClr val="bg2">
                    <a:lumMod val="10000"/>
                  </a:schemeClr>
                </a:solidFill>
                <a:latin typeface="Montserrat" pitchFamily="2" charset="77"/>
              </a:rPr>
              <a:t>Regresión</a:t>
            </a:r>
            <a:r>
              <a:rPr lang="en-US" sz="1400" dirty="0">
                <a:solidFill>
                  <a:schemeClr val="bg2">
                    <a:lumMod val="10000"/>
                  </a:schemeClr>
                </a:solidFill>
                <a:latin typeface="Montserrat" pitchFamily="2" charset="77"/>
              </a:rPr>
              <a:t> </a:t>
            </a:r>
            <a:r>
              <a:rPr lang="en-US" sz="1400" dirty="0" err="1">
                <a:solidFill>
                  <a:schemeClr val="bg2">
                    <a:lumMod val="10000"/>
                  </a:schemeClr>
                </a:solidFill>
                <a:latin typeface="Montserrat" pitchFamily="2" charset="77"/>
              </a:rPr>
              <a:t>Gaussiana</a:t>
            </a:r>
            <a:endParaRPr lang="en-US" sz="1400" dirty="0">
              <a:solidFill>
                <a:schemeClr val="bg2">
                  <a:lumMod val="10000"/>
                </a:schemeClr>
              </a:solidFill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348549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06C3A-CB7F-F030-0AEB-53A86AD75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Preguntas</a:t>
            </a:r>
            <a:r>
              <a:rPr lang="en-US" dirty="0"/>
              <a:t> Poisson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E53EC-BEC6-3825-C91F-1A6BB3830F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581" y="1532628"/>
            <a:ext cx="4270654" cy="4681537"/>
          </a:xfrm>
        </p:spPr>
        <p:txBody>
          <a:bodyPr>
            <a:normAutofit/>
          </a:bodyPr>
          <a:lstStyle/>
          <a:p>
            <a:r>
              <a:rPr lang="en-US" sz="1600" dirty="0"/>
              <a:t>¿El </a:t>
            </a:r>
            <a:r>
              <a:rPr lang="en-US" sz="1600" dirty="0" err="1"/>
              <a:t>número</a:t>
            </a:r>
            <a:r>
              <a:rPr lang="en-US" sz="1600" dirty="0"/>
              <a:t> de </a:t>
            </a:r>
            <a:r>
              <a:rPr lang="en-US" sz="1600" dirty="0" err="1"/>
              <a:t>muertes</a:t>
            </a:r>
            <a:r>
              <a:rPr lang="en-US" sz="1600" dirty="0"/>
              <a:t> de </a:t>
            </a:r>
            <a:r>
              <a:rPr lang="en-US" sz="1600" dirty="0" err="1"/>
              <a:t>motociclistas</a:t>
            </a:r>
            <a:r>
              <a:rPr lang="en-US" sz="1600" dirty="0"/>
              <a:t> </a:t>
            </a:r>
            <a:r>
              <a:rPr lang="en-US" sz="1600" dirty="0" err="1"/>
              <a:t>en</a:t>
            </a:r>
            <a:r>
              <a:rPr lang="en-US" sz="1600" dirty="0"/>
              <a:t> un </a:t>
            </a:r>
            <a:r>
              <a:rPr lang="en-US" sz="1600" dirty="0" err="1"/>
              <a:t>año</a:t>
            </a:r>
            <a:r>
              <a:rPr lang="en-US" sz="1600" dirty="0"/>
              <a:t> </a:t>
            </a:r>
            <a:r>
              <a:rPr lang="en-US" sz="1600" dirty="0" err="1"/>
              <a:t>determinado</a:t>
            </a:r>
            <a:r>
              <a:rPr lang="en-US" sz="1600" dirty="0"/>
              <a:t> </a:t>
            </a:r>
            <a:r>
              <a:rPr lang="en-US" sz="1600" dirty="0" err="1"/>
              <a:t>está</a:t>
            </a:r>
            <a:r>
              <a:rPr lang="en-US" sz="1600" dirty="0"/>
              <a:t> </a:t>
            </a:r>
            <a:r>
              <a:rPr lang="en-US" sz="1600" dirty="0" err="1"/>
              <a:t>relacionado</a:t>
            </a:r>
            <a:r>
              <a:rPr lang="en-US" sz="1600" dirty="0"/>
              <a:t> con las </a:t>
            </a:r>
            <a:r>
              <a:rPr lang="en-US" sz="1600" dirty="0" err="1"/>
              <a:t>leyes</a:t>
            </a:r>
            <a:r>
              <a:rPr lang="en-US" sz="1600" dirty="0"/>
              <a:t> </a:t>
            </a:r>
            <a:r>
              <a:rPr lang="en-US" sz="1600" dirty="0" err="1"/>
              <a:t>estatales</a:t>
            </a:r>
            <a:r>
              <a:rPr lang="en-US" sz="1600" dirty="0"/>
              <a:t> </a:t>
            </a:r>
            <a:r>
              <a:rPr lang="en-US" sz="1600" dirty="0" err="1"/>
              <a:t>sobre</a:t>
            </a:r>
            <a:r>
              <a:rPr lang="en-US" sz="1600" dirty="0"/>
              <a:t> </a:t>
            </a:r>
            <a:r>
              <a:rPr lang="en-US" sz="1600" dirty="0" err="1"/>
              <a:t>uso</a:t>
            </a:r>
            <a:r>
              <a:rPr lang="en-US" sz="1600" dirty="0"/>
              <a:t> de cascos?</a:t>
            </a:r>
          </a:p>
          <a:p>
            <a:endParaRPr lang="en-US" sz="1600" dirty="0"/>
          </a:p>
          <a:p>
            <a:r>
              <a:rPr lang="en-US" sz="1600" dirty="0"/>
              <a:t>¿La </a:t>
            </a:r>
            <a:r>
              <a:rPr lang="en-US" sz="1600" dirty="0" err="1"/>
              <a:t>cantidad</a:t>
            </a:r>
            <a:r>
              <a:rPr lang="en-US" sz="1600" dirty="0"/>
              <a:t> de </a:t>
            </a:r>
            <a:r>
              <a:rPr lang="en-US" sz="1600" dirty="0" err="1"/>
              <a:t>inasistencias</a:t>
            </a:r>
            <a:r>
              <a:rPr lang="en-US" sz="1600" dirty="0"/>
              <a:t> </a:t>
            </a:r>
            <a:r>
              <a:rPr lang="en-US" sz="1600" dirty="0" err="1"/>
              <a:t>durante</a:t>
            </a:r>
            <a:r>
              <a:rPr lang="en-US" sz="1600" dirty="0"/>
              <a:t> un </a:t>
            </a:r>
            <a:r>
              <a:rPr lang="en-US" sz="1600" dirty="0" err="1"/>
              <a:t>año</a:t>
            </a:r>
            <a:r>
              <a:rPr lang="en-US" sz="1600" dirty="0"/>
              <a:t> </a:t>
            </a:r>
            <a:r>
              <a:rPr lang="en-US" sz="1600" dirty="0" err="1"/>
              <a:t>difiere</a:t>
            </a:r>
            <a:r>
              <a:rPr lang="en-US" sz="1600" dirty="0"/>
              <a:t> para las </a:t>
            </a:r>
            <a:r>
              <a:rPr lang="en-US" sz="1600" dirty="0" err="1"/>
              <a:t>escuelas</a:t>
            </a:r>
            <a:r>
              <a:rPr lang="en-US" sz="1600" dirty="0"/>
              <a:t> </a:t>
            </a:r>
            <a:r>
              <a:rPr lang="en-US" sz="1600" dirty="0" err="1"/>
              <a:t>públicas</a:t>
            </a:r>
            <a:r>
              <a:rPr lang="en-US" sz="1600" dirty="0"/>
              <a:t> y </a:t>
            </a:r>
            <a:r>
              <a:rPr lang="en-US" sz="1600" dirty="0" err="1"/>
              <a:t>privadas</a:t>
            </a:r>
            <a:r>
              <a:rPr lang="en-US" sz="1600" dirty="0"/>
              <a:t>?</a:t>
            </a:r>
          </a:p>
          <a:p>
            <a:endParaRPr lang="en-US" sz="1600" dirty="0"/>
          </a:p>
          <a:p>
            <a:r>
              <a:rPr lang="en-US" sz="1600" dirty="0"/>
              <a:t>¿El </a:t>
            </a:r>
            <a:r>
              <a:rPr lang="en-US" sz="1600" dirty="0" err="1"/>
              <a:t>número</a:t>
            </a:r>
            <a:r>
              <a:rPr lang="en-US" sz="1600" dirty="0"/>
              <a:t> </a:t>
            </a:r>
            <a:r>
              <a:rPr lang="en-US" sz="1600" dirty="0" err="1"/>
              <a:t>diario</a:t>
            </a:r>
            <a:r>
              <a:rPr lang="en-US" sz="1600" dirty="0"/>
              <a:t> </a:t>
            </a:r>
            <a:r>
              <a:rPr lang="en-US" sz="1600" dirty="0" err="1"/>
              <a:t>deingresos</a:t>
            </a:r>
            <a:r>
              <a:rPr lang="en-US" sz="1600" dirty="0"/>
              <a:t> </a:t>
            </a:r>
            <a:r>
              <a:rPr lang="en-US" sz="1600" dirty="0" err="1"/>
              <a:t>por</a:t>
            </a:r>
            <a:r>
              <a:rPr lang="en-US" sz="1600" dirty="0"/>
              <a:t> </a:t>
            </a:r>
            <a:r>
              <a:rPr lang="en-US" sz="1600" dirty="0" err="1"/>
              <a:t>asma</a:t>
            </a:r>
            <a:r>
              <a:rPr lang="en-US" sz="1600" dirty="0"/>
              <a:t> a </a:t>
            </a:r>
            <a:r>
              <a:rPr lang="en-US" sz="1600" dirty="0" err="1"/>
              <a:t>una</a:t>
            </a:r>
            <a:r>
              <a:rPr lang="en-US" sz="1600" dirty="0"/>
              <a:t> Sala de </a:t>
            </a:r>
            <a:r>
              <a:rPr lang="en-US" sz="1600" dirty="0" err="1"/>
              <a:t>Emergencias</a:t>
            </a:r>
            <a:r>
              <a:rPr lang="en-US" sz="1600" dirty="0"/>
              <a:t> </a:t>
            </a:r>
            <a:r>
              <a:rPr lang="en-US" sz="1600" dirty="0" err="1"/>
              <a:t>difiere</a:t>
            </a:r>
            <a:r>
              <a:rPr lang="en-US" sz="1600" dirty="0"/>
              <a:t> </a:t>
            </a:r>
            <a:r>
              <a:rPr lang="en-US" sz="1600" dirty="0" err="1"/>
              <a:t>según</a:t>
            </a:r>
            <a:r>
              <a:rPr lang="en-US" sz="1600" dirty="0"/>
              <a:t> </a:t>
            </a:r>
            <a:r>
              <a:rPr lang="en-US" sz="1600" dirty="0" err="1"/>
              <a:t>los</a:t>
            </a:r>
            <a:r>
              <a:rPr lang="en-US" sz="1600" dirty="0"/>
              <a:t> </a:t>
            </a:r>
            <a:r>
              <a:rPr lang="en-US" sz="1600" dirty="0" err="1"/>
              <a:t>índices</a:t>
            </a:r>
            <a:r>
              <a:rPr lang="en-US" sz="1600" dirty="0"/>
              <a:t> de </a:t>
            </a:r>
            <a:r>
              <a:rPr lang="en-US" sz="1600" dirty="0" err="1"/>
              <a:t>contaminación</a:t>
            </a:r>
            <a:r>
              <a:rPr lang="en-US" sz="1600" dirty="0"/>
              <a:t> del </a:t>
            </a:r>
            <a:r>
              <a:rPr lang="en-US" sz="1600" dirty="0" err="1"/>
              <a:t>aire</a:t>
            </a:r>
            <a:r>
              <a:rPr lang="en-US" sz="1600" dirty="0"/>
              <a:t>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2F309F-2C61-6317-11B7-F81943B445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ES" noProof="0"/>
              <a:t>r.rosado@tec.mx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91B815-1383-D2E4-DDD9-2A37811D82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es-ES" noProof="0" smtClean="0"/>
              <a:t>25</a:t>
            </a:fld>
            <a:endParaRPr lang="es-ES" noProof="0"/>
          </a:p>
        </p:txBody>
      </p:sp>
      <p:sp>
        <p:nvSpPr>
          <p:cNvPr id="10" name="Title 4">
            <a:extLst>
              <a:ext uri="{FF2B5EF4-FFF2-40B4-BE49-F238E27FC236}">
                <a16:creationId xmlns:a16="http://schemas.microsoft.com/office/drawing/2014/main" id="{C748A436-DF2B-C9C9-58C9-6A5053491E55}"/>
              </a:ext>
            </a:extLst>
          </p:cNvPr>
          <p:cNvSpPr txBox="1">
            <a:spLocks/>
          </p:cNvSpPr>
          <p:nvPr/>
        </p:nvSpPr>
        <p:spPr>
          <a:xfrm>
            <a:off x="6858174" y="1334737"/>
            <a:ext cx="2135843" cy="725838"/>
          </a:xfrm>
          <a:prstGeom prst="rect">
            <a:avLst/>
          </a:prstGeom>
          <a:effectLst/>
        </p:spPr>
        <p:txBody>
          <a:bodyPr vert="horz" lIns="91440" tIns="0" rIns="0" bIns="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Encode Sans" pitchFamily="2" charset="77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1400" dirty="0" err="1">
                <a:solidFill>
                  <a:schemeClr val="bg2">
                    <a:lumMod val="10000"/>
                  </a:schemeClr>
                </a:solidFill>
                <a:latin typeface="Montserrat" pitchFamily="2" charset="77"/>
              </a:rPr>
              <a:t>Regresión</a:t>
            </a:r>
            <a:r>
              <a:rPr lang="en-US" sz="1400" dirty="0">
                <a:solidFill>
                  <a:schemeClr val="bg2">
                    <a:lumMod val="10000"/>
                  </a:schemeClr>
                </a:solidFill>
                <a:latin typeface="Montserrat" pitchFamily="2" charset="77"/>
              </a:rPr>
              <a:t> Poisson</a:t>
            </a:r>
          </a:p>
        </p:txBody>
      </p:sp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F01DCC9C-F595-E5CB-44D4-E21116300B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1836" y="1853235"/>
            <a:ext cx="4453200" cy="44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0148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B01CA7-217E-53E8-D771-FD220A418E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Regresión</a:t>
            </a:r>
            <a:r>
              <a:rPr lang="en-US" dirty="0"/>
              <a:t> Poisson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6C75163-52C9-E353-0697-2CDA57158F8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89581" y="1484313"/>
                <a:ext cx="10114932" cy="468153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000" dirty="0"/>
                  <a:t>Ditribución Poisson: </a:t>
                </a:r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e>
                      </m:func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p>
                              <m:r>
                                <a:rPr lang="es-E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  <m:r>
                            <a:rPr lang="es-E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 algn="ctr">
                  <a:buNone/>
                </a:pPr>
                <a:r>
                  <a:rPr lang="en-US" sz="2000" b="0" dirty="0" err="1"/>
                  <a:t>s.a.</a:t>
                </a:r>
                <a:r>
                  <a:rPr lang="en-US" sz="2000" b="0" dirty="0"/>
                  <a:t>   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sz="2000" dirty="0"/>
                  <a:t>   y   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𝑉𝑎𝑟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  <a:p>
                <a:pPr marL="0" indent="0" algn="ctr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Liga </a:t>
                </a:r>
                <a:r>
                  <a:rPr lang="en-US" sz="2000" dirty="0" err="1"/>
                  <a:t>canónica</a:t>
                </a:r>
                <a:r>
                  <a:rPr lang="en-US" sz="2000" dirty="0"/>
                  <a:t>:</a:t>
                </a:r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𝜆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&lt;=&gt;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𝜆</m:t>
                          </m:r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000" b="0" dirty="0"/>
              </a:p>
              <a:p>
                <a:endParaRPr lang="en-US" sz="2000" dirty="0"/>
              </a:p>
              <a:p>
                <a:endParaRPr lang="en-US" sz="2000" dirty="0"/>
              </a:p>
              <a:p>
                <a:endParaRPr lang="en-US" sz="20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6C75163-52C9-E353-0697-2CDA57158F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9581" y="1484313"/>
                <a:ext cx="10114932" cy="4681537"/>
              </a:xfrm>
              <a:blipFill>
                <a:blip r:embed="rId2"/>
                <a:stretch>
                  <a:fillRect l="-627" t="-1081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037F633-A65B-5D2F-3340-773E0A13C0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ES" noProof="0"/>
              <a:t>r.rosado@tec.mx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296722-F664-419B-A1FD-7D266A76C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es-ES" noProof="0" smtClean="0"/>
              <a:t>26</a:t>
            </a:fld>
            <a:endParaRPr lang="es-ES" noProof="0"/>
          </a:p>
        </p:txBody>
      </p:sp>
      <p:pic>
        <p:nvPicPr>
          <p:cNvPr id="9" name="Picture 8" descr="Graphical user interface, chart, histogram&#10;&#10;Description automatically generated">
            <a:extLst>
              <a:ext uri="{FF2B5EF4-FFF2-40B4-BE49-F238E27FC236}">
                <a16:creationId xmlns:a16="http://schemas.microsoft.com/office/drawing/2014/main" id="{333E92C1-0304-C7CC-17C9-7A7A7BA906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7054" y="1438219"/>
            <a:ext cx="3280142" cy="4920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1704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B01CA7-217E-53E8-D771-FD220A418E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Máxima</a:t>
            </a:r>
            <a:r>
              <a:rPr lang="en-US" dirty="0"/>
              <a:t> </a:t>
            </a:r>
            <a:r>
              <a:rPr lang="en-US" dirty="0" err="1"/>
              <a:t>Versosimilitud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6C75163-52C9-E353-0697-2CDA57158F8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89581" y="1484313"/>
                <a:ext cx="10114932" cy="4681537"/>
              </a:xfrm>
            </p:spPr>
            <p:txBody>
              <a:bodyPr>
                <a:normAutofit fontScale="85000" lnSpcReduction="20000"/>
              </a:bodyPr>
              <a:lstStyle/>
              <a:p>
                <a:pPr marL="0" indent="0">
                  <a:buNone/>
                </a:pPr>
                <a:r>
                  <a:rPr lang="en-US" sz="1600" dirty="0"/>
                  <a:t>La </a:t>
                </a:r>
                <a:r>
                  <a:rPr lang="en-US" sz="1600" dirty="0" err="1"/>
                  <a:t>verosimilitud</a:t>
                </a:r>
                <a:r>
                  <a:rPr lang="en-US" sz="1600" dirty="0"/>
                  <a:t> es </a:t>
                </a:r>
                <a:r>
                  <a:rPr lang="en-US" sz="1600" dirty="0" err="1"/>
                  <a:t>una</a:t>
                </a:r>
                <a:r>
                  <a:rPr lang="en-US" sz="1600" dirty="0"/>
                  <a:t> </a:t>
                </a:r>
                <a:r>
                  <a:rPr lang="en-US" sz="1600" dirty="0" err="1"/>
                  <a:t>función</a:t>
                </a:r>
                <a:r>
                  <a:rPr lang="en-US" sz="1600" dirty="0"/>
                  <a:t> que </a:t>
                </a:r>
                <a:r>
                  <a:rPr lang="en-US" sz="1600" dirty="0" err="1"/>
                  <a:t>nos</a:t>
                </a:r>
                <a:r>
                  <a:rPr lang="en-US" sz="1600" dirty="0"/>
                  <a:t> dice </a:t>
                </a:r>
                <a:r>
                  <a:rPr lang="en-US" sz="1600" dirty="0" err="1"/>
                  <a:t>qué</a:t>
                </a:r>
                <a:r>
                  <a:rPr lang="en-US" sz="1600" dirty="0"/>
                  <a:t> tan probable es que </a:t>
                </a:r>
                <a:r>
                  <a:rPr lang="en-US" sz="1600" dirty="0" err="1"/>
                  <a:t>observemos</a:t>
                </a:r>
                <a:r>
                  <a:rPr lang="en-US" sz="1600" dirty="0"/>
                  <a:t> </a:t>
                </a:r>
                <a:r>
                  <a:rPr lang="en-US" sz="1600" dirty="0" err="1"/>
                  <a:t>nuestros</a:t>
                </a:r>
                <a:r>
                  <a:rPr lang="en-US" sz="1600" dirty="0"/>
                  <a:t> </a:t>
                </a:r>
                <a:r>
                  <a:rPr lang="en-US" sz="1600" dirty="0" err="1"/>
                  <a:t>datos</a:t>
                </a:r>
                <a:r>
                  <a:rPr lang="en-US" sz="1600" dirty="0"/>
                  <a:t> para un valor de </a:t>
                </a:r>
                <a:r>
                  <a:rPr lang="en-US" sz="1600" dirty="0" err="1"/>
                  <a:t>parámetro</a:t>
                </a:r>
                <a:r>
                  <a:rPr lang="en-US" sz="1600" dirty="0"/>
                  <a:t> dado.</a:t>
                </a:r>
              </a:p>
              <a:p>
                <a:pPr marL="0" indent="0">
                  <a:buNone/>
                </a:pPr>
                <a:endParaRPr lang="en-US" sz="1600" dirty="0"/>
              </a:p>
              <a:p>
                <a:pPr marL="0" indent="0">
                  <a:buNone/>
                </a:pPr>
                <a:r>
                  <a:rPr lang="en-US" sz="1600" dirty="0" err="1"/>
                  <a:t>Supongamos</a:t>
                </a:r>
                <a:r>
                  <a:rPr lang="en-US" sz="1600" dirty="0"/>
                  <a:t> que temenos </a:t>
                </a:r>
                <a:r>
                  <a:rPr lang="en-US" sz="1600" dirty="0" err="1"/>
                  <a:t>conteos</a:t>
                </a:r>
                <a:r>
                  <a:rPr lang="en-US" sz="1600" dirty="0"/>
                  <a:t> </a:t>
                </a:r>
                <a:r>
                  <a:rPr lang="en-US" sz="1600" dirty="0" err="1"/>
                  <a:t>observados</a:t>
                </a:r>
                <a:r>
                  <a:rPr lang="en-US" sz="1600" dirty="0"/>
                  <a:t> de </a:t>
                </a:r>
                <a:r>
                  <a:rPr lang="en-US" sz="1600" dirty="0" err="1"/>
                  <a:t>tamaño</a:t>
                </a:r>
                <a:r>
                  <a:rPr lang="en-US" sz="1600" dirty="0"/>
                  <a:t> 4, 2, 8, 6 y 1:</a:t>
                </a:r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𝑉𝑒𝑟𝑜𝑠𝑖𝑚𝑖𝑙𝑖𝑡𝑢𝑑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</m:d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func>
                            <m:func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Pr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e>
                          </m:func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func>
                            <m:func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Pr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8</m:t>
                                  </m:r>
                                </m:e>
                              </m:d>
                            </m:e>
                          </m:func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func>
                            <m:func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Pr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e>
                              </m:d>
                            </m:e>
                          </m:func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func>
                            <m:func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Pr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5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𝑉𝑒𝑟𝑜𝑠𝑖𝑚𝑖𝑙𝑖𝑡𝑢𝑑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p>
                          </m:sSup>
                          <m:sSubSup>
                            <m:sSub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bSup>
                          <m:r>
                            <a:rPr lang="es-E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p>
                          </m:sSup>
                          <m:sSubSup>
                            <m:sSub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s-ES" sz="2000" i="1"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sup>
                          </m:sSup>
                          <m:sSubSup>
                            <m:sSub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sup>
                          </m:sSubSup>
                          <m:r>
                            <a:rPr lang="es-ES" sz="2000" i="1"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sup>
                          </m:sSup>
                          <m:sSubSup>
                            <m:sSub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p>
                          </m:sSubSup>
                          <m:r>
                            <a:rPr lang="es-ES" sz="2000" i="1"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sub>
                              </m:sSub>
                            </m:sup>
                          </m:sSup>
                          <m:sSubSup>
                            <m:sSub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  <m:r>
                            <a:rPr lang="es-ES" sz="2000" i="1"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𝜆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p>
                              </m:sSup>
                              <m:sSubSup>
                                <m:sSub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p>
                              </m:sSubSup>
                              <m:r>
                                <a:rPr lang="es-ES" sz="20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!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𝐿𝑜𝑔𝑣𝑒𝑟𝑠𝑜𝑖𝑚𝑖𝑙𝑖𝑡𝑢𝑑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0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20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𝑙𝑜𝑔𝐿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∝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−4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8</m:t>
                      </m:r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6</m:t>
                      </m:r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5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US" sz="20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20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𝑙𝑜𝑔𝐿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nary>
                        <m:naryPr>
                          <m:chr m:val="∑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𝜆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nary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p>
                          </m:sSup>
                        </m:e>
                      </m:nary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endParaRPr lang="en-US" sz="2000" dirty="0"/>
              </a:p>
              <a:p>
                <a:endParaRPr lang="en-US" sz="2000" dirty="0"/>
              </a:p>
              <a:p>
                <a:endParaRPr lang="en-US" sz="20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6C75163-52C9-E353-0697-2CDA57158F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9581" y="1484313"/>
                <a:ext cx="10114932" cy="4681537"/>
              </a:xfrm>
              <a:blipFill>
                <a:blip r:embed="rId2"/>
                <a:stretch>
                  <a:fillRect l="-125" t="-1351" r="-251" b="-22703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037F633-A65B-5D2F-3340-773E0A13C0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ES" noProof="0"/>
              <a:t>r.rosado@tec.mx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296722-F664-419B-A1FD-7D266A76C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es-ES" noProof="0" smtClean="0"/>
              <a:t>27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4369948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B01CA7-217E-53E8-D771-FD220A418E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Regresión</a:t>
            </a:r>
            <a:r>
              <a:rPr lang="en-US" dirty="0"/>
              <a:t> Poisson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6C75163-52C9-E353-0697-2CDA57158F8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89581" y="1484313"/>
                <a:ext cx="10114932" cy="468153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000" dirty="0"/>
                  <a:t>Ditribución Poisson: </a:t>
                </a:r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e>
                      </m:func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p>
                              <m:r>
                                <a:rPr lang="es-E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  <m:r>
                            <a:rPr lang="es-E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 algn="ctr">
                  <a:buNone/>
                </a:pPr>
                <a:r>
                  <a:rPr lang="en-US" sz="2000" b="0" dirty="0" err="1"/>
                  <a:t>s.a.</a:t>
                </a:r>
                <a:r>
                  <a:rPr lang="en-US" sz="2000" b="0" dirty="0"/>
                  <a:t>   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sz="2000" dirty="0"/>
                  <a:t>   y   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𝑉𝑎𝑟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  <a:p>
                <a:pPr marL="0" indent="0" algn="ctr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Liga </a:t>
                </a:r>
                <a:r>
                  <a:rPr lang="en-US" sz="2000" dirty="0" err="1"/>
                  <a:t>canónica</a:t>
                </a:r>
                <a:r>
                  <a:rPr lang="en-US" sz="2000" dirty="0"/>
                  <a:t>:</a:t>
                </a:r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𝜆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&lt;=&gt;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𝜆</m:t>
                          </m:r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000" b="0" dirty="0"/>
              </a:p>
              <a:p>
                <a:endParaRPr lang="en-US" sz="2000" dirty="0"/>
              </a:p>
              <a:p>
                <a:endParaRPr lang="en-US" sz="2000" dirty="0"/>
              </a:p>
              <a:p>
                <a:endParaRPr lang="en-US" sz="20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6C75163-52C9-E353-0697-2CDA57158F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9581" y="1484313"/>
                <a:ext cx="10114932" cy="4681537"/>
              </a:xfrm>
              <a:blipFill>
                <a:blip r:embed="rId2"/>
                <a:stretch>
                  <a:fillRect l="-627" t="-1081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037F633-A65B-5D2F-3340-773E0A13C0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ES" noProof="0"/>
              <a:t>r.rosado@tec.mx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296722-F664-419B-A1FD-7D266A76C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es-ES" noProof="0" smtClean="0"/>
              <a:t>28</a:t>
            </a:fld>
            <a:endParaRPr lang="es-ES" noProof="0"/>
          </a:p>
        </p:txBody>
      </p:sp>
      <p:pic>
        <p:nvPicPr>
          <p:cNvPr id="9" name="Picture 8" descr="Graphical user interface, chart, histogram&#10;&#10;Description automatically generated">
            <a:extLst>
              <a:ext uri="{FF2B5EF4-FFF2-40B4-BE49-F238E27FC236}">
                <a16:creationId xmlns:a16="http://schemas.microsoft.com/office/drawing/2014/main" id="{333E92C1-0304-C7CC-17C9-7A7A7BA906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7054" y="1438219"/>
            <a:ext cx="3280142" cy="4920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2588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E81CD0DA-7E65-AF54-1A94-DC19F3E755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1836" y="1853235"/>
            <a:ext cx="4453200" cy="44532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EC4EA12-C32B-2233-4F2D-1FA0E47E1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Regresión</a:t>
            </a:r>
            <a:r>
              <a:rPr lang="en-US" dirty="0"/>
              <a:t> Poisson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A6A87A-0D6F-1BE4-3AD0-4A38EF2274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581" y="1954627"/>
            <a:ext cx="5074619" cy="4681537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600" dirty="0"/>
              <a:t>Respuesta de Poisson </a:t>
            </a:r>
          </a:p>
          <a:p>
            <a:pPr marL="457200" lvl="1" indent="0">
              <a:buNone/>
            </a:pPr>
            <a:r>
              <a:rPr lang="en-US" sz="1400" dirty="0"/>
              <a:t>La variable de </a:t>
            </a:r>
            <a:r>
              <a:rPr lang="en-US" sz="1400" dirty="0" err="1"/>
              <a:t>respuesta</a:t>
            </a:r>
            <a:r>
              <a:rPr lang="en-US" sz="1400" dirty="0"/>
              <a:t> es un </a:t>
            </a:r>
            <a:r>
              <a:rPr lang="en-US" sz="1400" dirty="0" err="1"/>
              <a:t>conteo</a:t>
            </a:r>
            <a:r>
              <a:rPr lang="en-US" sz="1400" dirty="0"/>
              <a:t> </a:t>
            </a:r>
            <a:r>
              <a:rPr lang="en-US" sz="1400" dirty="0" err="1"/>
              <a:t>por</a:t>
            </a:r>
            <a:r>
              <a:rPr lang="en-US" sz="1400" dirty="0"/>
              <a:t> </a:t>
            </a:r>
            <a:r>
              <a:rPr lang="en-US" sz="1400" dirty="0" err="1"/>
              <a:t>unidad</a:t>
            </a:r>
            <a:r>
              <a:rPr lang="en-US" sz="1400" dirty="0"/>
              <a:t> de </a:t>
            </a:r>
            <a:r>
              <a:rPr lang="en-US" sz="1400" dirty="0" err="1"/>
              <a:t>tiempo</a:t>
            </a:r>
            <a:r>
              <a:rPr lang="en-US" sz="1400" dirty="0"/>
              <a:t> o </a:t>
            </a:r>
            <a:r>
              <a:rPr lang="en-US" sz="1400" dirty="0" err="1"/>
              <a:t>espacio</a:t>
            </a:r>
            <a:r>
              <a:rPr lang="en-US" sz="1400" dirty="0"/>
              <a:t>, </a:t>
            </a:r>
            <a:r>
              <a:rPr lang="en-US" sz="1400" dirty="0" err="1"/>
              <a:t>descrita</a:t>
            </a:r>
            <a:r>
              <a:rPr lang="en-US" sz="1400" dirty="0"/>
              <a:t> </a:t>
            </a:r>
            <a:r>
              <a:rPr lang="en-US" sz="1400" dirty="0" err="1"/>
              <a:t>por</a:t>
            </a:r>
            <a:r>
              <a:rPr lang="en-US" sz="1400" dirty="0"/>
              <a:t> </a:t>
            </a:r>
            <a:r>
              <a:rPr lang="en-US" sz="1400" dirty="0" err="1"/>
              <a:t>una</a:t>
            </a:r>
            <a:r>
              <a:rPr lang="en-US" sz="1400" dirty="0"/>
              <a:t> </a:t>
            </a:r>
            <a:r>
              <a:rPr lang="en-US" sz="1400" dirty="0" err="1"/>
              <a:t>distribución</a:t>
            </a:r>
            <a:r>
              <a:rPr lang="en-US" sz="1400" dirty="0"/>
              <a:t> de Poisson.</a:t>
            </a:r>
          </a:p>
          <a:p>
            <a:pPr marL="800100" lvl="1" indent="-342900">
              <a:buFont typeface="+mj-lt"/>
              <a:buAutoNum type="arabicPeriod"/>
            </a:pPr>
            <a:endParaRPr lang="en-US" sz="1400" dirty="0"/>
          </a:p>
          <a:p>
            <a:pPr marL="342900" indent="-342900">
              <a:buFont typeface="+mj-lt"/>
              <a:buAutoNum type="arabicPeriod"/>
            </a:pPr>
            <a:r>
              <a:rPr lang="en-US" sz="1600" dirty="0" err="1"/>
              <a:t>Independencia</a:t>
            </a:r>
            <a:r>
              <a:rPr lang="en-US" sz="1600" dirty="0"/>
              <a:t> </a:t>
            </a:r>
          </a:p>
          <a:p>
            <a:pPr marL="457200" lvl="1" indent="0">
              <a:buNone/>
            </a:pPr>
            <a:r>
              <a:rPr lang="en-US" sz="1400" dirty="0"/>
              <a:t>Las </a:t>
            </a:r>
            <a:r>
              <a:rPr lang="en-US" sz="1400" dirty="0" err="1"/>
              <a:t>observaciones</a:t>
            </a:r>
            <a:r>
              <a:rPr lang="en-US" sz="1400" dirty="0"/>
              <a:t> </a:t>
            </a:r>
            <a:r>
              <a:rPr lang="en-US" sz="1400" dirty="0" err="1"/>
              <a:t>deben</a:t>
            </a:r>
            <a:r>
              <a:rPr lang="en-US" sz="1400" dirty="0"/>
              <a:t> ser </a:t>
            </a:r>
            <a:r>
              <a:rPr lang="en-US" sz="1400" dirty="0" err="1"/>
              <a:t>independientes</a:t>
            </a:r>
            <a:r>
              <a:rPr lang="en-US" sz="1400" dirty="0"/>
              <a:t> entre </a:t>
            </a:r>
            <a:r>
              <a:rPr lang="en-US" sz="1400" dirty="0" err="1"/>
              <a:t>sí</a:t>
            </a:r>
            <a:r>
              <a:rPr lang="en-US" sz="1400" dirty="0"/>
              <a:t>.</a:t>
            </a:r>
          </a:p>
          <a:p>
            <a:pPr marL="800100" lvl="1" indent="-342900">
              <a:buFont typeface="+mj-lt"/>
              <a:buAutoNum type="arabicPeriod"/>
            </a:pPr>
            <a:endParaRPr lang="en-US" sz="1400" dirty="0"/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La media es </a:t>
            </a:r>
            <a:r>
              <a:rPr lang="en-US" sz="1600" dirty="0" err="1"/>
              <a:t>igual</a:t>
            </a:r>
            <a:r>
              <a:rPr lang="en-US" sz="1600" dirty="0"/>
              <a:t> a la </a:t>
            </a:r>
            <a:r>
              <a:rPr lang="en-US" sz="1600" dirty="0" err="1"/>
              <a:t>varianza</a:t>
            </a:r>
            <a:r>
              <a:rPr lang="en-US" sz="1600" dirty="0"/>
              <a:t> </a:t>
            </a:r>
          </a:p>
          <a:p>
            <a:pPr marL="457200" lvl="1" indent="0">
              <a:buNone/>
            </a:pPr>
            <a:r>
              <a:rPr lang="en-US" sz="1400" dirty="0"/>
              <a:t>Por </a:t>
            </a:r>
            <a:r>
              <a:rPr lang="en-US" sz="1400" dirty="0" err="1"/>
              <a:t>definición</a:t>
            </a:r>
            <a:r>
              <a:rPr lang="en-US" sz="1400" dirty="0"/>
              <a:t>, la media de </a:t>
            </a:r>
            <a:r>
              <a:rPr lang="en-US" sz="1400" dirty="0" err="1"/>
              <a:t>una</a:t>
            </a:r>
            <a:r>
              <a:rPr lang="en-US" sz="1400" dirty="0"/>
              <a:t> variable </a:t>
            </a:r>
            <a:r>
              <a:rPr lang="en-US" sz="1400" dirty="0" err="1"/>
              <a:t>aleatoria</a:t>
            </a:r>
            <a:r>
              <a:rPr lang="en-US" sz="1400" dirty="0"/>
              <a:t> </a:t>
            </a:r>
            <a:r>
              <a:rPr lang="en-US" sz="1400" dirty="0" err="1"/>
              <a:t>tipo</a:t>
            </a:r>
            <a:r>
              <a:rPr lang="en-US" sz="1400" dirty="0"/>
              <a:t> Poisson </a:t>
            </a:r>
            <a:r>
              <a:rPr lang="en-US" sz="1400" dirty="0" err="1"/>
              <a:t>debe</a:t>
            </a:r>
            <a:r>
              <a:rPr lang="en-US" sz="1400" dirty="0"/>
              <a:t> ser </a:t>
            </a:r>
            <a:r>
              <a:rPr lang="en-US" sz="1400" dirty="0" err="1"/>
              <a:t>igual</a:t>
            </a:r>
            <a:r>
              <a:rPr lang="en-US" sz="1400" dirty="0"/>
              <a:t> a </a:t>
            </a:r>
            <a:r>
              <a:rPr lang="en-US" sz="1400" dirty="0" err="1"/>
              <a:t>su</a:t>
            </a:r>
            <a:r>
              <a:rPr lang="en-US" sz="1400" dirty="0"/>
              <a:t> </a:t>
            </a:r>
            <a:r>
              <a:rPr lang="en-US" sz="1400" dirty="0" err="1"/>
              <a:t>varianza</a:t>
            </a:r>
            <a:r>
              <a:rPr lang="en-US" sz="1400" dirty="0"/>
              <a:t>.</a:t>
            </a:r>
          </a:p>
          <a:p>
            <a:pPr marL="800100" lvl="1" indent="-342900">
              <a:buFont typeface="+mj-lt"/>
              <a:buAutoNum type="arabicPeriod"/>
            </a:pPr>
            <a:endParaRPr lang="en-US" sz="1400" dirty="0"/>
          </a:p>
          <a:p>
            <a:pPr marL="342900" indent="-342900">
              <a:buFont typeface="+mj-lt"/>
              <a:buAutoNum type="arabicPeriod"/>
            </a:pPr>
            <a:r>
              <a:rPr lang="en-US" sz="1600" dirty="0" err="1"/>
              <a:t>Linealidad</a:t>
            </a:r>
            <a:r>
              <a:rPr lang="en-US" sz="1600" dirty="0"/>
              <a:t> </a:t>
            </a:r>
          </a:p>
          <a:p>
            <a:pPr marL="457200" lvl="1" indent="0">
              <a:buNone/>
            </a:pPr>
            <a:r>
              <a:rPr lang="en-US" sz="1400" dirty="0"/>
              <a:t>El </a:t>
            </a:r>
            <a:r>
              <a:rPr lang="en-US" sz="1400" dirty="0" err="1"/>
              <a:t>logaritmo</a:t>
            </a:r>
            <a:r>
              <a:rPr lang="en-US" sz="1400" dirty="0"/>
              <a:t> de la </a:t>
            </a:r>
            <a:r>
              <a:rPr lang="en-US" sz="1400" dirty="0" err="1"/>
              <a:t>tasa</a:t>
            </a:r>
            <a:r>
              <a:rPr lang="en-US" sz="1400" dirty="0"/>
              <a:t> media, log(</a:t>
            </a:r>
            <a:r>
              <a:rPr lang="el-GR" sz="1400" dirty="0"/>
              <a:t>λ), </a:t>
            </a:r>
            <a:r>
              <a:rPr lang="en-US" sz="1400" dirty="0" err="1"/>
              <a:t>debe</a:t>
            </a:r>
            <a:r>
              <a:rPr lang="en-US" sz="1400" dirty="0"/>
              <a:t> ser </a:t>
            </a:r>
            <a:r>
              <a:rPr lang="en-US" sz="1400" dirty="0" err="1"/>
              <a:t>una</a:t>
            </a:r>
            <a:r>
              <a:rPr lang="en-US" sz="1400" dirty="0"/>
              <a:t> </a:t>
            </a:r>
            <a:r>
              <a:rPr lang="en-US" sz="1400" dirty="0" err="1"/>
              <a:t>función</a:t>
            </a:r>
            <a:r>
              <a:rPr lang="en-US" sz="1400" dirty="0"/>
              <a:t> lineal de x.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992BEA-4752-49F2-DBFD-19A8339FB0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ES" noProof="0"/>
              <a:t>r.rosado@tec.mx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90B086-FDE6-3685-C280-03305147B4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14100" y="6273800"/>
            <a:ext cx="437547" cy="584200"/>
          </a:xfrm>
        </p:spPr>
        <p:txBody>
          <a:bodyPr/>
          <a:lstStyle/>
          <a:p>
            <a:pPr rtl="0"/>
            <a:fld id="{4FAB73BC-B049-4115-A692-8D63A059BFB8}" type="slidenum">
              <a:rPr lang="es-ES" noProof="0" smtClean="0"/>
              <a:t>29</a:t>
            </a:fld>
            <a:endParaRPr lang="es-ES" noProof="0" dirty="0"/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C8BF91AA-555F-ABA5-3A51-BE5DE8F78430}"/>
              </a:ext>
            </a:extLst>
          </p:cNvPr>
          <p:cNvSpPr txBox="1">
            <a:spLocks/>
          </p:cNvSpPr>
          <p:nvPr/>
        </p:nvSpPr>
        <p:spPr>
          <a:xfrm>
            <a:off x="467657" y="1240109"/>
            <a:ext cx="1410839" cy="725838"/>
          </a:xfrm>
          <a:prstGeom prst="rect">
            <a:avLst/>
          </a:prstGeom>
          <a:effectLst/>
        </p:spPr>
        <p:txBody>
          <a:bodyPr vert="horz" lIns="91440" tIns="0" rIns="0" bIns="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Encode Sans" pitchFamily="2" charset="77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1600" dirty="0" err="1">
                <a:solidFill>
                  <a:schemeClr val="bg2">
                    <a:lumMod val="10000"/>
                  </a:schemeClr>
                </a:solidFill>
                <a:latin typeface="Montserrat" pitchFamily="2" charset="77"/>
              </a:rPr>
              <a:t>Supuestos</a:t>
            </a:r>
            <a:endParaRPr lang="en-US" sz="1600" dirty="0">
              <a:solidFill>
                <a:schemeClr val="bg2">
                  <a:lumMod val="10000"/>
                </a:schemeClr>
              </a:solidFill>
              <a:latin typeface="Montserrat" pitchFamily="2" charset="77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C16CDBC-CDF2-FF05-E8DA-DFF02BF9AEBE}"/>
              </a:ext>
            </a:extLst>
          </p:cNvPr>
          <p:cNvSpPr/>
          <p:nvPr/>
        </p:nvSpPr>
        <p:spPr>
          <a:xfrm>
            <a:off x="6556582" y="3710194"/>
            <a:ext cx="447261" cy="447261"/>
          </a:xfrm>
          <a:prstGeom prst="ellipse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Montserrat" pitchFamily="2" charset="77"/>
              </a:rPr>
              <a:t>1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4793586-275A-3459-2CDA-C59A20426434}"/>
              </a:ext>
            </a:extLst>
          </p:cNvPr>
          <p:cNvSpPr/>
          <p:nvPr/>
        </p:nvSpPr>
        <p:spPr>
          <a:xfrm>
            <a:off x="8951153" y="5972036"/>
            <a:ext cx="447261" cy="447261"/>
          </a:xfrm>
          <a:prstGeom prst="ellipse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Montserrat" pitchFamily="2" charset="77"/>
              </a:rPr>
              <a:t>2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DFEEBA3-4B0A-2C53-3654-A97705752175}"/>
              </a:ext>
            </a:extLst>
          </p:cNvPr>
          <p:cNvSpPr/>
          <p:nvPr/>
        </p:nvSpPr>
        <p:spPr>
          <a:xfrm>
            <a:off x="8572707" y="3357563"/>
            <a:ext cx="447261" cy="447261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Montserrat" pitchFamily="2" charset="77"/>
              </a:rPr>
              <a:t>3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0368F37-9394-D3CB-F567-69A2CAA8A2D3}"/>
              </a:ext>
            </a:extLst>
          </p:cNvPr>
          <p:cNvCxnSpPr>
            <a:cxnSpLocks/>
            <a:stCxn id="13" idx="4"/>
          </p:cNvCxnSpPr>
          <p:nvPr/>
        </p:nvCxnSpPr>
        <p:spPr>
          <a:xfrm>
            <a:off x="8796338" y="3804824"/>
            <a:ext cx="0" cy="595726"/>
          </a:xfrm>
          <a:prstGeom prst="straightConnector1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F01A3A0-7019-F6A8-7884-80663C407BD7}"/>
              </a:ext>
            </a:extLst>
          </p:cNvPr>
          <p:cNvCxnSpPr>
            <a:cxnSpLocks/>
            <a:stCxn id="13" idx="6"/>
          </p:cNvCxnSpPr>
          <p:nvPr/>
        </p:nvCxnSpPr>
        <p:spPr>
          <a:xfrm>
            <a:off x="9019968" y="3581194"/>
            <a:ext cx="551415" cy="424276"/>
          </a:xfrm>
          <a:prstGeom prst="straightConnector1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A3CB4F9-F976-B7E0-A16C-892168EE967D}"/>
              </a:ext>
            </a:extLst>
          </p:cNvPr>
          <p:cNvCxnSpPr>
            <a:cxnSpLocks/>
            <a:stCxn id="13" idx="6"/>
          </p:cNvCxnSpPr>
          <p:nvPr/>
        </p:nvCxnSpPr>
        <p:spPr>
          <a:xfrm flipV="1">
            <a:off x="9019968" y="3071191"/>
            <a:ext cx="1396241" cy="510003"/>
          </a:xfrm>
          <a:prstGeom prst="straightConnector1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D1BF309-7ECD-ED8E-BDCF-40A0E8EDC3EF}"/>
              </a:ext>
            </a:extLst>
          </p:cNvPr>
          <p:cNvCxnSpPr>
            <a:cxnSpLocks/>
            <a:stCxn id="13" idx="6"/>
          </p:cNvCxnSpPr>
          <p:nvPr/>
        </p:nvCxnSpPr>
        <p:spPr>
          <a:xfrm flipV="1">
            <a:off x="9019968" y="2060575"/>
            <a:ext cx="2191371" cy="1520619"/>
          </a:xfrm>
          <a:prstGeom prst="straightConnector1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36">
            <a:extLst>
              <a:ext uri="{FF2B5EF4-FFF2-40B4-BE49-F238E27FC236}">
                <a16:creationId xmlns:a16="http://schemas.microsoft.com/office/drawing/2014/main" id="{9E79196C-1529-9A7E-4FB7-DA4E55348CEC}"/>
              </a:ext>
            </a:extLst>
          </p:cNvPr>
          <p:cNvSpPr/>
          <p:nvPr/>
        </p:nvSpPr>
        <p:spPr>
          <a:xfrm>
            <a:off x="7233064" y="5250277"/>
            <a:ext cx="447261" cy="447261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Montserrat" pitchFamily="2" charset="77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3898907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C4EA12-C32B-2233-4F2D-1FA0E47E1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Modelos</a:t>
            </a:r>
            <a:r>
              <a:rPr lang="en-US" dirty="0"/>
              <a:t> </a:t>
            </a:r>
            <a:r>
              <a:rPr lang="en-US" dirty="0" err="1"/>
              <a:t>Lineales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992BEA-4752-49F2-DBFD-19A8339FB0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ES" noProof="0" dirty="0" err="1"/>
              <a:t>r.rosado@tec.mx</a:t>
            </a:r>
            <a:endParaRPr lang="es-E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90B086-FDE6-3685-C280-03305147B4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es-ES" noProof="0" smtClean="0"/>
              <a:t>3</a:t>
            </a:fld>
            <a:endParaRPr lang="es-ES" noProof="0"/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6C1A59F1-4921-4221-8CEF-6433EE47681B}"/>
              </a:ext>
            </a:extLst>
          </p:cNvPr>
          <p:cNvGrpSpPr/>
          <p:nvPr/>
        </p:nvGrpSpPr>
        <p:grpSpPr>
          <a:xfrm>
            <a:off x="925973" y="1592263"/>
            <a:ext cx="10030405" cy="4493530"/>
            <a:chOff x="-137222" y="1392983"/>
            <a:chExt cx="10030405" cy="4493530"/>
          </a:xfrm>
        </p:grpSpPr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F49D3923-5BA4-721F-10E8-EC54C2E507E0}"/>
                </a:ext>
              </a:extLst>
            </p:cNvPr>
            <p:cNvGrpSpPr/>
            <p:nvPr/>
          </p:nvGrpSpPr>
          <p:grpSpPr>
            <a:xfrm>
              <a:off x="2123188" y="1392983"/>
              <a:ext cx="6172505" cy="1039529"/>
              <a:chOff x="572539" y="1381408"/>
              <a:chExt cx="6172505" cy="1039529"/>
            </a:xfrm>
          </p:grpSpPr>
          <p:sp>
            <p:nvSpPr>
              <p:cNvPr id="21" name="Cross 20">
                <a:extLst>
                  <a:ext uri="{FF2B5EF4-FFF2-40B4-BE49-F238E27FC236}">
                    <a16:creationId xmlns:a16="http://schemas.microsoft.com/office/drawing/2014/main" id="{E1B1AD8B-718B-531B-8694-2F0838084AB4}"/>
                  </a:ext>
                </a:extLst>
              </p:cNvPr>
              <p:cNvSpPr/>
              <p:nvPr/>
            </p:nvSpPr>
            <p:spPr>
              <a:xfrm>
                <a:off x="3761393" y="1785013"/>
                <a:ext cx="232320" cy="232320"/>
              </a:xfrm>
              <a:prstGeom prst="plus">
                <a:avLst>
                  <a:gd name="adj" fmla="val 35976"/>
                </a:avLst>
              </a:prstGeom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22" name="Cross 21">
                <a:extLst>
                  <a:ext uri="{FF2B5EF4-FFF2-40B4-BE49-F238E27FC236}">
                    <a16:creationId xmlns:a16="http://schemas.microsoft.com/office/drawing/2014/main" id="{10E57B65-F68E-AAB4-57DD-272419B75757}"/>
                  </a:ext>
                </a:extLst>
              </p:cNvPr>
              <p:cNvSpPr/>
              <p:nvPr/>
            </p:nvSpPr>
            <p:spPr>
              <a:xfrm>
                <a:off x="4789378" y="1785013"/>
                <a:ext cx="232320" cy="232320"/>
              </a:xfrm>
              <a:prstGeom prst="plus">
                <a:avLst>
                  <a:gd name="adj" fmla="val 35976"/>
                </a:avLst>
              </a:prstGeom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23" name="Cross 22">
                <a:extLst>
                  <a:ext uri="{FF2B5EF4-FFF2-40B4-BE49-F238E27FC236}">
                    <a16:creationId xmlns:a16="http://schemas.microsoft.com/office/drawing/2014/main" id="{92EA616C-6A50-33C3-4E7A-335A54879BFF}"/>
                  </a:ext>
                </a:extLst>
              </p:cNvPr>
              <p:cNvSpPr/>
              <p:nvPr/>
            </p:nvSpPr>
            <p:spPr>
              <a:xfrm>
                <a:off x="5817362" y="1785013"/>
                <a:ext cx="232320" cy="232320"/>
              </a:xfrm>
              <a:prstGeom prst="plus">
                <a:avLst>
                  <a:gd name="adj" fmla="val 35976"/>
                </a:avLst>
              </a:prstGeom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24" name="Cross 23">
                <a:extLst>
                  <a:ext uri="{FF2B5EF4-FFF2-40B4-BE49-F238E27FC236}">
                    <a16:creationId xmlns:a16="http://schemas.microsoft.com/office/drawing/2014/main" id="{37B458FE-D324-8039-960E-DC04C6D4D55E}"/>
                  </a:ext>
                </a:extLst>
              </p:cNvPr>
              <p:cNvSpPr/>
              <p:nvPr/>
            </p:nvSpPr>
            <p:spPr>
              <a:xfrm>
                <a:off x="2733408" y="1785013"/>
                <a:ext cx="232320" cy="232320"/>
              </a:xfrm>
              <a:prstGeom prst="plus">
                <a:avLst>
                  <a:gd name="adj" fmla="val 35976"/>
                </a:avLst>
              </a:prstGeom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" name="Oval 8">
                    <a:extLst>
                      <a:ext uri="{FF2B5EF4-FFF2-40B4-BE49-F238E27FC236}">
                        <a16:creationId xmlns:a16="http://schemas.microsoft.com/office/drawing/2014/main" id="{5C29B425-D39B-DC44-44A7-0C91B2E03C43}"/>
                      </a:ext>
                    </a:extLst>
                  </p:cNvPr>
                  <p:cNvSpPr/>
                  <p:nvPr/>
                </p:nvSpPr>
                <p:spPr>
                  <a:xfrm>
                    <a:off x="572539" y="1381408"/>
                    <a:ext cx="1039529" cy="1039529"/>
                  </a:xfrm>
                  <a:prstGeom prst="ellipse">
                    <a:avLst/>
                  </a:prstGeom>
                </p:spPr>
                <p:style>
                  <a:lnRef idx="3">
                    <a:schemeClr val="lt1"/>
                  </a:lnRef>
                  <a:fillRef idx="1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r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1400" i="1" dirty="0" smtClean="0">
                              <a:latin typeface="Cambria Math" panose="02040503050406030204" pitchFamily="18" charset="0"/>
                            </a:rPr>
                            <m:t> =</m:t>
                          </m:r>
                          <m:r>
                            <a:rPr lang="en-US" sz="1400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1400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40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400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400" dirty="0">
                      <a:latin typeface="Montserrat" pitchFamily="2" charset="77"/>
                    </a:endParaRPr>
                  </a:p>
                </p:txBody>
              </p:sp>
            </mc:Choice>
            <mc:Fallback xmlns="">
              <p:sp>
                <p:nvSpPr>
                  <p:cNvPr id="9" name="Oval 8">
                    <a:extLst>
                      <a:ext uri="{FF2B5EF4-FFF2-40B4-BE49-F238E27FC236}">
                        <a16:creationId xmlns:a16="http://schemas.microsoft.com/office/drawing/2014/main" id="{5C29B425-D39B-DC44-44A7-0C91B2E03C4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2539" y="1381408"/>
                    <a:ext cx="1039529" cy="1039529"/>
                  </a:xfrm>
                  <a:prstGeom prst="ellipse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Oval 12">
                    <a:extLst>
                      <a:ext uri="{FF2B5EF4-FFF2-40B4-BE49-F238E27FC236}">
                        <a16:creationId xmlns:a16="http://schemas.microsoft.com/office/drawing/2014/main" id="{846A0480-0410-339B-63C6-F59C9364FCD8}"/>
                      </a:ext>
                    </a:extLst>
                  </p:cNvPr>
                  <p:cNvSpPr/>
                  <p:nvPr/>
                </p:nvSpPr>
                <p:spPr>
                  <a:xfrm>
                    <a:off x="2038049" y="1603645"/>
                    <a:ext cx="595054" cy="595054"/>
                  </a:xfrm>
                  <a:prstGeom prst="ellipse">
                    <a:avLst/>
                  </a:prstGeom>
                </p:spPr>
                <p:style>
                  <a:lnRef idx="3">
                    <a:schemeClr val="lt1"/>
                  </a:lnRef>
                  <a:fillRef idx="1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r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oMath>
                      </m:oMathPara>
                    </a14:m>
                    <a:endParaRPr lang="en-US" sz="1400" dirty="0">
                      <a:latin typeface="Montserrat" pitchFamily="2" charset="77"/>
                    </a:endParaRPr>
                  </a:p>
                </p:txBody>
              </p:sp>
            </mc:Choice>
            <mc:Fallback xmlns="">
              <p:sp>
                <p:nvSpPr>
                  <p:cNvPr id="13" name="Oval 12">
                    <a:extLst>
                      <a:ext uri="{FF2B5EF4-FFF2-40B4-BE49-F238E27FC236}">
                        <a16:creationId xmlns:a16="http://schemas.microsoft.com/office/drawing/2014/main" id="{846A0480-0410-339B-63C6-F59C9364FCD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38049" y="1603645"/>
                    <a:ext cx="595054" cy="595054"/>
                  </a:xfrm>
                  <a:prstGeom prst="ellipse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Oval 13">
                    <a:extLst>
                      <a:ext uri="{FF2B5EF4-FFF2-40B4-BE49-F238E27FC236}">
                        <a16:creationId xmlns:a16="http://schemas.microsoft.com/office/drawing/2014/main" id="{0B654E74-BDD0-45B9-D5EF-AE954C788DC2}"/>
                      </a:ext>
                    </a:extLst>
                  </p:cNvPr>
                  <p:cNvSpPr/>
                  <p:nvPr/>
                </p:nvSpPr>
                <p:spPr>
                  <a:xfrm>
                    <a:off x="3066033" y="1603645"/>
                    <a:ext cx="595054" cy="595054"/>
                  </a:xfrm>
                  <a:prstGeom prst="ellipse">
                    <a:avLst/>
                  </a:prstGeom>
                </p:spPr>
                <p:style>
                  <a:lnRef idx="3">
                    <a:schemeClr val="lt1"/>
                  </a:lnRef>
                  <a:fillRef idx="1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r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1400" dirty="0">
                      <a:latin typeface="Montserrat" pitchFamily="2" charset="77"/>
                    </a:endParaRPr>
                  </a:p>
                </p:txBody>
              </p:sp>
            </mc:Choice>
            <mc:Fallback xmlns="">
              <p:sp>
                <p:nvSpPr>
                  <p:cNvPr id="14" name="Oval 13">
                    <a:extLst>
                      <a:ext uri="{FF2B5EF4-FFF2-40B4-BE49-F238E27FC236}">
                        <a16:creationId xmlns:a16="http://schemas.microsoft.com/office/drawing/2014/main" id="{0B654E74-BDD0-45B9-D5EF-AE954C788DC2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066033" y="1603645"/>
                    <a:ext cx="595054" cy="595054"/>
                  </a:xfrm>
                  <a:prstGeom prst="ellipse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Oval 14">
                    <a:extLst>
                      <a:ext uri="{FF2B5EF4-FFF2-40B4-BE49-F238E27FC236}">
                        <a16:creationId xmlns:a16="http://schemas.microsoft.com/office/drawing/2014/main" id="{2366CC8F-0348-49D0-3954-6CF559C52C12}"/>
                      </a:ext>
                    </a:extLst>
                  </p:cNvPr>
                  <p:cNvSpPr/>
                  <p:nvPr/>
                </p:nvSpPr>
                <p:spPr>
                  <a:xfrm>
                    <a:off x="4094018" y="1603645"/>
                    <a:ext cx="595054" cy="595054"/>
                  </a:xfrm>
                  <a:prstGeom prst="ellipse">
                    <a:avLst/>
                  </a:prstGeom>
                </p:spPr>
                <p:style>
                  <a:lnRef idx="3">
                    <a:schemeClr val="lt1"/>
                  </a:lnRef>
                  <a:fillRef idx="1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r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1400" dirty="0">
                      <a:latin typeface="Montserrat" pitchFamily="2" charset="77"/>
                    </a:endParaRPr>
                  </a:p>
                </p:txBody>
              </p:sp>
            </mc:Choice>
            <mc:Fallback xmlns="">
              <p:sp>
                <p:nvSpPr>
                  <p:cNvPr id="15" name="Oval 14">
                    <a:extLst>
                      <a:ext uri="{FF2B5EF4-FFF2-40B4-BE49-F238E27FC236}">
                        <a16:creationId xmlns:a16="http://schemas.microsoft.com/office/drawing/2014/main" id="{2366CC8F-0348-49D0-3954-6CF559C52C12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94018" y="1603645"/>
                    <a:ext cx="595054" cy="595054"/>
                  </a:xfrm>
                  <a:prstGeom prst="ellipse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Oval 15">
                    <a:extLst>
                      <a:ext uri="{FF2B5EF4-FFF2-40B4-BE49-F238E27FC236}">
                        <a16:creationId xmlns:a16="http://schemas.microsoft.com/office/drawing/2014/main" id="{164974A1-2F81-8436-5BDC-476A171D0E00}"/>
                      </a:ext>
                    </a:extLst>
                  </p:cNvPr>
                  <p:cNvSpPr/>
                  <p:nvPr/>
                </p:nvSpPr>
                <p:spPr>
                  <a:xfrm>
                    <a:off x="6149990" y="1603645"/>
                    <a:ext cx="595054" cy="595054"/>
                  </a:xfrm>
                  <a:prstGeom prst="ellipse">
                    <a:avLst/>
                  </a:prstGeom>
                </p:spPr>
                <p:style>
                  <a:lnRef idx="3">
                    <a:schemeClr val="lt1"/>
                  </a:lnRef>
                  <a:fillRef idx="1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r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oMath>
                      </m:oMathPara>
                    </a14:m>
                    <a:endParaRPr lang="en-US" sz="1400" dirty="0">
                      <a:latin typeface="Montserrat" pitchFamily="2" charset="77"/>
                    </a:endParaRPr>
                  </a:p>
                </p:txBody>
              </p:sp>
            </mc:Choice>
            <mc:Fallback xmlns="">
              <p:sp>
                <p:nvSpPr>
                  <p:cNvPr id="16" name="Oval 15">
                    <a:extLst>
                      <a:ext uri="{FF2B5EF4-FFF2-40B4-BE49-F238E27FC236}">
                        <a16:creationId xmlns:a16="http://schemas.microsoft.com/office/drawing/2014/main" id="{164974A1-2F81-8436-5BDC-476A171D0E00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49990" y="1603645"/>
                    <a:ext cx="595054" cy="595054"/>
                  </a:xfrm>
                  <a:prstGeom prst="ellipse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50BA1C01-9A11-FBAE-64D2-00B37FD6ACBD}"/>
                  </a:ext>
                </a:extLst>
              </p:cNvPr>
              <p:cNvGrpSpPr/>
              <p:nvPr/>
            </p:nvGrpSpPr>
            <p:grpSpPr>
              <a:xfrm>
                <a:off x="1712372" y="1816397"/>
                <a:ext cx="225371" cy="169552"/>
                <a:chOff x="3355014" y="2997200"/>
                <a:chExt cx="887046" cy="667348"/>
              </a:xfrm>
            </p:grpSpPr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0747AA84-8813-EA08-7C0B-78816EFF97FC}"/>
                    </a:ext>
                  </a:extLst>
                </p:cNvPr>
                <p:cNvSpPr/>
                <p:nvPr/>
              </p:nvSpPr>
              <p:spPr>
                <a:xfrm>
                  <a:off x="3355014" y="2997200"/>
                  <a:ext cx="887046" cy="225706"/>
                </a:xfrm>
                <a:prstGeom prst="rect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5"/>
                </a:fillRef>
                <a:effectRef idx="1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EA25EFA3-5282-D4B3-380D-B5996579CB12}"/>
                    </a:ext>
                  </a:extLst>
                </p:cNvPr>
                <p:cNvSpPr/>
                <p:nvPr/>
              </p:nvSpPr>
              <p:spPr>
                <a:xfrm>
                  <a:off x="3355014" y="3438842"/>
                  <a:ext cx="887046" cy="225706"/>
                </a:xfrm>
                <a:prstGeom prst="rect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5"/>
                </a:fillRef>
                <a:effectRef idx="1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Oval 24">
                    <a:extLst>
                      <a:ext uri="{FF2B5EF4-FFF2-40B4-BE49-F238E27FC236}">
                        <a16:creationId xmlns:a16="http://schemas.microsoft.com/office/drawing/2014/main" id="{6B967F65-6F8E-47B3-79D6-EAB669FE7759}"/>
                      </a:ext>
                    </a:extLst>
                  </p:cNvPr>
                  <p:cNvSpPr/>
                  <p:nvPr/>
                </p:nvSpPr>
                <p:spPr>
                  <a:xfrm>
                    <a:off x="5122000" y="1603645"/>
                    <a:ext cx="595054" cy="595054"/>
                  </a:xfrm>
                  <a:prstGeom prst="ellipse">
                    <a:avLst/>
                  </a:prstGeom>
                </p:spPr>
                <p:style>
                  <a:lnRef idx="3">
                    <a:schemeClr val="lt1"/>
                  </a:lnRef>
                  <a:fillRef idx="1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r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…</m:t>
                          </m:r>
                        </m:oMath>
                      </m:oMathPara>
                    </a14:m>
                    <a:endParaRPr lang="en-US" sz="1400" dirty="0">
                      <a:latin typeface="Montserrat" pitchFamily="2" charset="77"/>
                    </a:endParaRPr>
                  </a:p>
                </p:txBody>
              </p:sp>
            </mc:Choice>
            <mc:Fallback xmlns="">
              <p:sp>
                <p:nvSpPr>
                  <p:cNvPr id="25" name="Oval 24">
                    <a:extLst>
                      <a:ext uri="{FF2B5EF4-FFF2-40B4-BE49-F238E27FC236}">
                        <a16:creationId xmlns:a16="http://schemas.microsoft.com/office/drawing/2014/main" id="{6B967F65-6F8E-47B3-79D6-EAB669FE775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122000" y="1603645"/>
                    <a:ext cx="595054" cy="595054"/>
                  </a:xfrm>
                  <a:prstGeom prst="ellipse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34" name="Title 4">
              <a:extLst>
                <a:ext uri="{FF2B5EF4-FFF2-40B4-BE49-F238E27FC236}">
                  <a16:creationId xmlns:a16="http://schemas.microsoft.com/office/drawing/2014/main" id="{739E521A-CEF8-C8F1-9E3D-A0A06C7BBFF2}"/>
                </a:ext>
              </a:extLst>
            </p:cNvPr>
            <p:cNvSpPr txBox="1">
              <a:spLocks/>
            </p:cNvSpPr>
            <p:nvPr/>
          </p:nvSpPr>
          <p:spPr>
            <a:xfrm>
              <a:off x="371475" y="2879822"/>
              <a:ext cx="1908175" cy="725838"/>
            </a:xfrm>
            <a:prstGeom prst="rect">
              <a:avLst/>
            </a:prstGeom>
            <a:effectLst/>
          </p:spPr>
          <p:txBody>
            <a:bodyPr vert="horz" lIns="91440" tIns="0" rIns="0" bIns="0" rtlCol="0" anchor="ctr">
              <a:normAutofit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3600" kern="1200" cap="none">
                  <a:ln w="3175" cmpd="sng">
                    <a:noFill/>
                  </a:ln>
                  <a:solidFill>
                    <a:schemeClr val="tx1"/>
                  </a:solidFill>
                  <a:effectLst/>
                  <a:latin typeface="Encode Sans" pitchFamily="2" charset="77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pPr algn="ctr"/>
              <a:r>
                <a:rPr lang="en-US" sz="1400" dirty="0" err="1">
                  <a:solidFill>
                    <a:schemeClr val="bg2">
                      <a:lumMod val="10000"/>
                    </a:schemeClr>
                  </a:solidFill>
                  <a:latin typeface="Montserrat" pitchFamily="2" charset="77"/>
                </a:rPr>
                <a:t>Entrenamiento</a:t>
              </a:r>
              <a:endParaRPr lang="en-US" sz="1400" dirty="0">
                <a:solidFill>
                  <a:schemeClr val="bg2">
                    <a:lumMod val="10000"/>
                  </a:schemeClr>
                </a:solidFill>
                <a:latin typeface="Montserrat" pitchFamily="2" charset="77"/>
              </a:endParaRPr>
            </a:p>
          </p:txBody>
        </p:sp>
        <p:sp>
          <p:nvSpPr>
            <p:cNvPr id="35" name="Title 4">
              <a:extLst>
                <a:ext uri="{FF2B5EF4-FFF2-40B4-BE49-F238E27FC236}">
                  <a16:creationId xmlns:a16="http://schemas.microsoft.com/office/drawing/2014/main" id="{686665F0-70A9-4BD8-CDDF-D6D128436B40}"/>
                </a:ext>
              </a:extLst>
            </p:cNvPr>
            <p:cNvSpPr txBox="1">
              <a:spLocks/>
            </p:cNvSpPr>
            <p:nvPr/>
          </p:nvSpPr>
          <p:spPr>
            <a:xfrm>
              <a:off x="2410108" y="4049206"/>
              <a:ext cx="1908174" cy="725838"/>
            </a:xfrm>
            <a:prstGeom prst="rect">
              <a:avLst/>
            </a:prstGeom>
            <a:effectLst/>
          </p:spPr>
          <p:txBody>
            <a:bodyPr vert="horz" lIns="91440" tIns="0" rIns="0" bIns="0" rtlCol="0" anchor="ctr">
              <a:normAutofit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3600" kern="1200" cap="none">
                  <a:ln w="3175" cmpd="sng">
                    <a:noFill/>
                  </a:ln>
                  <a:solidFill>
                    <a:schemeClr val="tx1"/>
                  </a:solidFill>
                  <a:effectLst/>
                  <a:latin typeface="Encode Sans" pitchFamily="2" charset="77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pPr algn="ctr"/>
              <a:r>
                <a:rPr lang="en-US" sz="1400" dirty="0" err="1">
                  <a:solidFill>
                    <a:schemeClr val="bg2">
                      <a:lumMod val="10000"/>
                    </a:schemeClr>
                  </a:solidFill>
                  <a:latin typeface="Montserrat" pitchFamily="2" charset="77"/>
                </a:rPr>
                <a:t>Prueba</a:t>
              </a:r>
              <a:endParaRPr lang="en-US" sz="1400" dirty="0">
                <a:solidFill>
                  <a:schemeClr val="bg2">
                    <a:lumMod val="10000"/>
                  </a:schemeClr>
                </a:solidFill>
                <a:latin typeface="Montserrat" pitchFamily="2" charset="77"/>
              </a:endParaRPr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EE0EA323-1892-CCEA-1E14-EA5BC6D1075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715504" y="2704585"/>
              <a:ext cx="6177679" cy="1040400"/>
              <a:chOff x="1691665" y="1592259"/>
              <a:chExt cx="7984025" cy="1344610"/>
            </a:xfrm>
          </p:grpSpPr>
          <p:sp>
            <p:nvSpPr>
              <p:cNvPr id="37" name="Cross 36">
                <a:extLst>
                  <a:ext uri="{FF2B5EF4-FFF2-40B4-BE49-F238E27FC236}">
                    <a16:creationId xmlns:a16="http://schemas.microsoft.com/office/drawing/2014/main" id="{91CE6AF1-CE52-EE29-F1EE-82038527341B}"/>
                  </a:ext>
                </a:extLst>
              </p:cNvPr>
              <p:cNvSpPr/>
              <p:nvPr/>
            </p:nvSpPr>
            <p:spPr>
              <a:xfrm>
                <a:off x="5816391" y="2114314"/>
                <a:ext cx="300502" cy="300502"/>
              </a:xfrm>
              <a:prstGeom prst="plus">
                <a:avLst>
                  <a:gd name="adj" fmla="val 35976"/>
                </a:avLst>
              </a:prstGeom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38" name="Cross 37">
                <a:extLst>
                  <a:ext uri="{FF2B5EF4-FFF2-40B4-BE49-F238E27FC236}">
                    <a16:creationId xmlns:a16="http://schemas.microsoft.com/office/drawing/2014/main" id="{D1FAFF03-671D-52DE-AE8A-26EC5BA29DD0}"/>
                  </a:ext>
                </a:extLst>
              </p:cNvPr>
              <p:cNvSpPr/>
              <p:nvPr/>
            </p:nvSpPr>
            <p:spPr>
              <a:xfrm>
                <a:off x="7146070" y="2114314"/>
                <a:ext cx="300502" cy="300502"/>
              </a:xfrm>
              <a:prstGeom prst="plus">
                <a:avLst>
                  <a:gd name="adj" fmla="val 35976"/>
                </a:avLst>
              </a:prstGeom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39" name="Cross 38">
                <a:extLst>
                  <a:ext uri="{FF2B5EF4-FFF2-40B4-BE49-F238E27FC236}">
                    <a16:creationId xmlns:a16="http://schemas.microsoft.com/office/drawing/2014/main" id="{1CE688F0-0345-AD48-92B0-2ACFD5D4D869}"/>
                  </a:ext>
                </a:extLst>
              </p:cNvPr>
              <p:cNvSpPr/>
              <p:nvPr/>
            </p:nvSpPr>
            <p:spPr>
              <a:xfrm>
                <a:off x="8475751" y="2114314"/>
                <a:ext cx="300502" cy="300502"/>
              </a:xfrm>
              <a:prstGeom prst="plus">
                <a:avLst>
                  <a:gd name="adj" fmla="val 35976"/>
                </a:avLst>
              </a:prstGeom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40" name="Cross 39">
                <a:extLst>
                  <a:ext uri="{FF2B5EF4-FFF2-40B4-BE49-F238E27FC236}">
                    <a16:creationId xmlns:a16="http://schemas.microsoft.com/office/drawing/2014/main" id="{8397B701-BD38-886B-53A6-0EA5F98CB4E9}"/>
                  </a:ext>
                </a:extLst>
              </p:cNvPr>
              <p:cNvSpPr/>
              <p:nvPr/>
            </p:nvSpPr>
            <p:spPr>
              <a:xfrm>
                <a:off x="4486710" y="2114314"/>
                <a:ext cx="300502" cy="300502"/>
              </a:xfrm>
              <a:prstGeom prst="plus">
                <a:avLst>
                  <a:gd name="adj" fmla="val 35976"/>
                </a:avLst>
              </a:prstGeom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Oval 40">
                    <a:extLst>
                      <a:ext uri="{FF2B5EF4-FFF2-40B4-BE49-F238E27FC236}">
                        <a16:creationId xmlns:a16="http://schemas.microsoft.com/office/drawing/2014/main" id="{5305E6FB-BB57-96F2-5A12-B1677E4B253F}"/>
                      </a:ext>
                    </a:extLst>
                  </p:cNvPr>
                  <p:cNvSpPr/>
                  <p:nvPr/>
                </p:nvSpPr>
                <p:spPr>
                  <a:xfrm>
                    <a:off x="1691665" y="1592259"/>
                    <a:ext cx="1344612" cy="1344610"/>
                  </a:xfrm>
                  <a:prstGeom prst="ellipse">
                    <a:avLst/>
                  </a:prstGeom>
                  <a:solidFill>
                    <a:schemeClr val="accent3"/>
                  </a:solidFill>
                </p:spPr>
                <p:style>
                  <a:lnRef idx="3">
                    <a:schemeClr val="lt1"/>
                  </a:lnRef>
                  <a:fillRef idx="1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r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̂"/>
                              <m:ctrlPr>
                                <a:rPr lang="en-US" sz="1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b="0" i="1" dirty="0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  <m:r>
                            <a:rPr lang="en-US" sz="1400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40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400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400" dirty="0">
                      <a:latin typeface="Montserrat" pitchFamily="2" charset="77"/>
                    </a:endParaRPr>
                  </a:p>
                </p:txBody>
              </p:sp>
            </mc:Choice>
            <mc:Fallback xmlns="">
              <p:sp>
                <p:nvSpPr>
                  <p:cNvPr id="41" name="Oval 40">
                    <a:extLst>
                      <a:ext uri="{FF2B5EF4-FFF2-40B4-BE49-F238E27FC236}">
                        <a16:creationId xmlns:a16="http://schemas.microsoft.com/office/drawing/2014/main" id="{5305E6FB-BB57-96F2-5A12-B1677E4B253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691665" y="1592259"/>
                    <a:ext cx="1344612" cy="1344610"/>
                  </a:xfrm>
                  <a:prstGeom prst="ellipse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2" name="Oval 41">
                    <a:extLst>
                      <a:ext uri="{FF2B5EF4-FFF2-40B4-BE49-F238E27FC236}">
                        <a16:creationId xmlns:a16="http://schemas.microsoft.com/office/drawing/2014/main" id="{0C709A97-35B3-6E4C-71E1-6E17C2EDD924}"/>
                      </a:ext>
                    </a:extLst>
                  </p:cNvPr>
                  <p:cNvSpPr/>
                  <p:nvPr/>
                </p:nvSpPr>
                <p:spPr>
                  <a:xfrm>
                    <a:off x="3587275" y="1879720"/>
                    <a:ext cx="769692" cy="769691"/>
                  </a:xfrm>
                  <a:prstGeom prst="ellipse">
                    <a:avLst/>
                  </a:prstGeom>
                  <a:solidFill>
                    <a:schemeClr val="accent3"/>
                  </a:solidFill>
                </p:spPr>
                <p:style>
                  <a:lnRef idx="3">
                    <a:schemeClr val="lt1"/>
                  </a:lnRef>
                  <a:fillRef idx="1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r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̂"/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acc>
                        </m:oMath>
                      </m:oMathPara>
                    </a14:m>
                    <a:endParaRPr lang="en-US" sz="1400" dirty="0">
                      <a:latin typeface="Montserrat" pitchFamily="2" charset="77"/>
                    </a:endParaRPr>
                  </a:p>
                </p:txBody>
              </p:sp>
            </mc:Choice>
            <mc:Fallback xmlns="">
              <p:sp>
                <p:nvSpPr>
                  <p:cNvPr id="42" name="Oval 41">
                    <a:extLst>
                      <a:ext uri="{FF2B5EF4-FFF2-40B4-BE49-F238E27FC236}">
                        <a16:creationId xmlns:a16="http://schemas.microsoft.com/office/drawing/2014/main" id="{0C709A97-35B3-6E4C-71E1-6E17C2EDD92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587275" y="1879720"/>
                    <a:ext cx="769692" cy="769691"/>
                  </a:xfrm>
                  <a:prstGeom prst="ellipse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3" name="Oval 42">
                    <a:extLst>
                      <a:ext uri="{FF2B5EF4-FFF2-40B4-BE49-F238E27FC236}">
                        <a16:creationId xmlns:a16="http://schemas.microsoft.com/office/drawing/2014/main" id="{08504EA0-879C-5A23-34D7-A41A17509D71}"/>
                      </a:ext>
                    </a:extLst>
                  </p:cNvPr>
                  <p:cNvSpPr/>
                  <p:nvPr/>
                </p:nvSpPr>
                <p:spPr>
                  <a:xfrm>
                    <a:off x="4916956" y="1879721"/>
                    <a:ext cx="769692" cy="769691"/>
                  </a:xfrm>
                  <a:prstGeom prst="ellipse">
                    <a:avLst/>
                  </a:prstGeom>
                  <a:solidFill>
                    <a:schemeClr val="accent3"/>
                  </a:solidFill>
                </p:spPr>
                <p:style>
                  <a:lnRef idx="3">
                    <a:schemeClr val="lt1"/>
                  </a:lnRef>
                  <a:fillRef idx="1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r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̂"/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acc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1400" dirty="0">
                      <a:latin typeface="Montserrat" pitchFamily="2" charset="77"/>
                    </a:endParaRPr>
                  </a:p>
                </p:txBody>
              </p:sp>
            </mc:Choice>
            <mc:Fallback xmlns="">
              <p:sp>
                <p:nvSpPr>
                  <p:cNvPr id="43" name="Oval 42">
                    <a:extLst>
                      <a:ext uri="{FF2B5EF4-FFF2-40B4-BE49-F238E27FC236}">
                        <a16:creationId xmlns:a16="http://schemas.microsoft.com/office/drawing/2014/main" id="{08504EA0-879C-5A23-34D7-A41A17509D71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916956" y="1879721"/>
                    <a:ext cx="769692" cy="769691"/>
                  </a:xfrm>
                  <a:prstGeom prst="ellipse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4" name="Oval 43">
                    <a:extLst>
                      <a:ext uri="{FF2B5EF4-FFF2-40B4-BE49-F238E27FC236}">
                        <a16:creationId xmlns:a16="http://schemas.microsoft.com/office/drawing/2014/main" id="{AB741125-2638-73BF-CEDE-7CDC5E7F4071}"/>
                      </a:ext>
                    </a:extLst>
                  </p:cNvPr>
                  <p:cNvSpPr/>
                  <p:nvPr/>
                </p:nvSpPr>
                <p:spPr>
                  <a:xfrm>
                    <a:off x="6246635" y="1879722"/>
                    <a:ext cx="769692" cy="769692"/>
                  </a:xfrm>
                  <a:prstGeom prst="ellipse">
                    <a:avLst/>
                  </a:prstGeom>
                  <a:solidFill>
                    <a:schemeClr val="accent3"/>
                  </a:solidFill>
                </p:spPr>
                <p:style>
                  <a:lnRef idx="3">
                    <a:schemeClr val="lt1"/>
                  </a:lnRef>
                  <a:fillRef idx="1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r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̂"/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acc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1400" dirty="0">
                      <a:latin typeface="Montserrat" pitchFamily="2" charset="77"/>
                    </a:endParaRPr>
                  </a:p>
                </p:txBody>
              </p:sp>
            </mc:Choice>
            <mc:Fallback xmlns="">
              <p:sp>
                <p:nvSpPr>
                  <p:cNvPr id="44" name="Oval 43">
                    <a:extLst>
                      <a:ext uri="{FF2B5EF4-FFF2-40B4-BE49-F238E27FC236}">
                        <a16:creationId xmlns:a16="http://schemas.microsoft.com/office/drawing/2014/main" id="{AB741125-2638-73BF-CEDE-7CDC5E7F4071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46635" y="1879722"/>
                    <a:ext cx="769692" cy="769692"/>
                  </a:xfrm>
                  <a:prstGeom prst="ellipse">
                    <a:avLst/>
                  </a:prstGeom>
                  <a:blipFill>
                    <a:blip r:embed="rId11"/>
                    <a:stretch>
                      <a:fillRect l="-204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5" name="Oval 44">
                    <a:extLst>
                      <a:ext uri="{FF2B5EF4-FFF2-40B4-BE49-F238E27FC236}">
                        <a16:creationId xmlns:a16="http://schemas.microsoft.com/office/drawing/2014/main" id="{5605C3BE-218D-CED5-B67E-B46687F03EBF}"/>
                      </a:ext>
                    </a:extLst>
                  </p:cNvPr>
                  <p:cNvSpPr/>
                  <p:nvPr/>
                </p:nvSpPr>
                <p:spPr>
                  <a:xfrm>
                    <a:off x="8905998" y="1879723"/>
                    <a:ext cx="769692" cy="769692"/>
                  </a:xfrm>
                  <a:prstGeom prst="ellipse">
                    <a:avLst/>
                  </a:prstGeom>
                  <a:solidFill>
                    <a:schemeClr val="accent3"/>
                  </a:solidFill>
                </p:spPr>
                <p:style>
                  <a:lnRef idx="3">
                    <a:schemeClr val="lt1"/>
                  </a:lnRef>
                  <a:fillRef idx="1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r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̂"/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acc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oMath>
                      </m:oMathPara>
                    </a14:m>
                    <a:endParaRPr lang="en-US" sz="1400" dirty="0">
                      <a:latin typeface="Montserrat" pitchFamily="2" charset="77"/>
                    </a:endParaRPr>
                  </a:p>
                </p:txBody>
              </p:sp>
            </mc:Choice>
            <mc:Fallback xmlns="">
              <p:sp>
                <p:nvSpPr>
                  <p:cNvPr id="45" name="Oval 44">
                    <a:extLst>
                      <a:ext uri="{FF2B5EF4-FFF2-40B4-BE49-F238E27FC236}">
                        <a16:creationId xmlns:a16="http://schemas.microsoft.com/office/drawing/2014/main" id="{5605C3BE-218D-CED5-B67E-B46687F03EB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905998" y="1879723"/>
                    <a:ext cx="769692" cy="769692"/>
                  </a:xfrm>
                  <a:prstGeom prst="ellipse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5281FF3E-F747-2CD7-6E87-14EC56C9C04A}"/>
                  </a:ext>
                </a:extLst>
              </p:cNvPr>
              <p:cNvGrpSpPr/>
              <p:nvPr/>
            </p:nvGrpSpPr>
            <p:grpSpPr>
              <a:xfrm>
                <a:off x="3166019" y="2154912"/>
                <a:ext cx="291513" cy="219312"/>
                <a:chOff x="3355014" y="2997200"/>
                <a:chExt cx="887046" cy="667348"/>
              </a:xfrm>
            </p:grpSpPr>
            <p:sp>
              <p:nvSpPr>
                <p:cNvPr id="48" name="Rectangle 47">
                  <a:extLst>
                    <a:ext uri="{FF2B5EF4-FFF2-40B4-BE49-F238E27FC236}">
                      <a16:creationId xmlns:a16="http://schemas.microsoft.com/office/drawing/2014/main" id="{51B965A5-34F3-01E0-1856-6B5AE43D59E6}"/>
                    </a:ext>
                  </a:extLst>
                </p:cNvPr>
                <p:cNvSpPr/>
                <p:nvPr/>
              </p:nvSpPr>
              <p:spPr>
                <a:xfrm>
                  <a:off x="3355014" y="2997200"/>
                  <a:ext cx="887046" cy="225706"/>
                </a:xfrm>
                <a:prstGeom prst="rect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5"/>
                </a:fillRef>
                <a:effectRef idx="1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0F49A2D6-526D-C647-D05E-4F512EED9B88}"/>
                    </a:ext>
                  </a:extLst>
                </p:cNvPr>
                <p:cNvSpPr/>
                <p:nvPr/>
              </p:nvSpPr>
              <p:spPr>
                <a:xfrm>
                  <a:off x="3355014" y="3438842"/>
                  <a:ext cx="887046" cy="225706"/>
                </a:xfrm>
                <a:prstGeom prst="rect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5"/>
                </a:fillRef>
                <a:effectRef idx="1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7" name="Oval 46">
                    <a:extLst>
                      <a:ext uri="{FF2B5EF4-FFF2-40B4-BE49-F238E27FC236}">
                        <a16:creationId xmlns:a16="http://schemas.microsoft.com/office/drawing/2014/main" id="{9BA84C6C-5537-DFEE-D1B9-0DE3D7F6C3EC}"/>
                      </a:ext>
                    </a:extLst>
                  </p:cNvPr>
                  <p:cNvSpPr/>
                  <p:nvPr/>
                </p:nvSpPr>
                <p:spPr>
                  <a:xfrm>
                    <a:off x="7576316" y="1879724"/>
                    <a:ext cx="769692" cy="769692"/>
                  </a:xfrm>
                  <a:prstGeom prst="ellipse">
                    <a:avLst/>
                  </a:prstGeom>
                  <a:solidFill>
                    <a:schemeClr val="accent3"/>
                  </a:solidFill>
                </p:spPr>
                <p:style>
                  <a:lnRef idx="3">
                    <a:schemeClr val="lt1"/>
                  </a:lnRef>
                  <a:fillRef idx="1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r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…</m:t>
                          </m:r>
                        </m:oMath>
                      </m:oMathPara>
                    </a14:m>
                    <a:endParaRPr lang="en-US" sz="1400" dirty="0">
                      <a:latin typeface="Montserrat" pitchFamily="2" charset="77"/>
                    </a:endParaRPr>
                  </a:p>
                </p:txBody>
              </p:sp>
            </mc:Choice>
            <mc:Fallback xmlns="">
              <p:sp>
                <p:nvSpPr>
                  <p:cNvPr id="47" name="Oval 46">
                    <a:extLst>
                      <a:ext uri="{FF2B5EF4-FFF2-40B4-BE49-F238E27FC236}">
                        <a16:creationId xmlns:a16="http://schemas.microsoft.com/office/drawing/2014/main" id="{9BA84C6C-5537-DFEE-D1B9-0DE3D7F6C3E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576316" y="1879724"/>
                    <a:ext cx="769692" cy="769692"/>
                  </a:xfrm>
                  <a:prstGeom prst="ellipse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Rounded Rectangle 50">
                  <a:extLst>
                    <a:ext uri="{FF2B5EF4-FFF2-40B4-BE49-F238E27FC236}">
                      <a16:creationId xmlns:a16="http://schemas.microsoft.com/office/drawing/2014/main" id="{58E8006D-53EA-07A3-7917-154C4B08F489}"/>
                    </a:ext>
                  </a:extLst>
                </p:cNvPr>
                <p:cNvSpPr/>
                <p:nvPr/>
              </p:nvSpPr>
              <p:spPr>
                <a:xfrm>
                  <a:off x="7320125" y="4232923"/>
                  <a:ext cx="1347421" cy="359119"/>
                </a:xfrm>
                <a:prstGeom prst="roundRect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sz="1400" b="0" i="1" dirty="0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1400" b="0" i="0" dirty="0" smtClean="0">
                                <a:latin typeface="Cambria Math" panose="02040503050406030204" pitchFamily="18" charset="0"/>
                              </a:rPr>
                              <m:t>min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14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400" b="0" i="1" dirty="0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</m:acc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sz="1400" dirty="0">
                    <a:latin typeface="Montserrat" pitchFamily="2" charset="77"/>
                  </a:endParaRPr>
                </a:p>
              </p:txBody>
            </p:sp>
          </mc:Choice>
          <mc:Fallback xmlns="">
            <p:sp>
              <p:nvSpPr>
                <p:cNvPr id="51" name="Rounded Rectangle 50">
                  <a:extLst>
                    <a:ext uri="{FF2B5EF4-FFF2-40B4-BE49-F238E27FC236}">
                      <a16:creationId xmlns:a16="http://schemas.microsoft.com/office/drawing/2014/main" id="{58E8006D-53EA-07A3-7917-154C4B08F48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20125" y="4232923"/>
                  <a:ext cx="1347421" cy="359119"/>
                </a:xfrm>
                <a:prstGeom prst="round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6" name="Title 4">
              <a:extLst>
                <a:ext uri="{FF2B5EF4-FFF2-40B4-BE49-F238E27FC236}">
                  <a16:creationId xmlns:a16="http://schemas.microsoft.com/office/drawing/2014/main" id="{D229CEFE-3C0C-5D3A-32D5-05EF0A1B6AA5}"/>
                </a:ext>
              </a:extLst>
            </p:cNvPr>
            <p:cNvSpPr txBox="1">
              <a:spLocks/>
            </p:cNvSpPr>
            <p:nvPr/>
          </p:nvSpPr>
          <p:spPr>
            <a:xfrm>
              <a:off x="4107046" y="5160675"/>
              <a:ext cx="1908174" cy="725838"/>
            </a:xfrm>
            <a:prstGeom prst="rect">
              <a:avLst/>
            </a:prstGeom>
            <a:effectLst/>
          </p:spPr>
          <p:txBody>
            <a:bodyPr vert="horz" lIns="91440" tIns="0" rIns="0" bIns="0" rtlCol="0" anchor="ctr">
              <a:normAutofit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3600" kern="1200" cap="none">
                  <a:ln w="3175" cmpd="sng">
                    <a:noFill/>
                  </a:ln>
                  <a:solidFill>
                    <a:schemeClr val="tx1"/>
                  </a:solidFill>
                  <a:effectLst/>
                  <a:latin typeface="Encode Sans" pitchFamily="2" charset="77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pPr algn="ctr"/>
              <a:r>
                <a:rPr lang="en-US" sz="1400" dirty="0" err="1">
                  <a:solidFill>
                    <a:schemeClr val="bg2">
                      <a:lumMod val="10000"/>
                    </a:schemeClr>
                  </a:solidFill>
                  <a:latin typeface="Montserrat" pitchFamily="2" charset="77"/>
                </a:rPr>
                <a:t>Predicción</a:t>
              </a:r>
              <a:endParaRPr lang="en-US" sz="1400" dirty="0">
                <a:solidFill>
                  <a:schemeClr val="bg2">
                    <a:lumMod val="10000"/>
                  </a:schemeClr>
                </a:solidFill>
                <a:latin typeface="Montserrat" pitchFamily="2" charset="7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Rounded Rectangle 56">
                  <a:extLst>
                    <a:ext uri="{FF2B5EF4-FFF2-40B4-BE49-F238E27FC236}">
                      <a16:creationId xmlns:a16="http://schemas.microsoft.com/office/drawing/2014/main" id="{A597BA20-A10B-AB76-DB0C-95DB647A76C3}"/>
                    </a:ext>
                  </a:extLst>
                </p:cNvPr>
                <p:cNvSpPr/>
                <p:nvPr/>
              </p:nvSpPr>
              <p:spPr>
                <a:xfrm>
                  <a:off x="7340967" y="5361528"/>
                  <a:ext cx="1347421" cy="359119"/>
                </a:xfrm>
                <a:prstGeom prst="roundRect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5"/>
                </a:fillRef>
                <a:effectRef idx="1">
                  <a:schemeClr val="accent5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40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400" i="1" dirty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acc>
                    </m:oMath>
                  </a14:m>
                  <a:r>
                    <a:rPr lang="en-US" sz="1400" dirty="0">
                      <a:latin typeface="Montserrat" pitchFamily="2" charset="77"/>
                    </a:rPr>
                    <a:t> = </a:t>
                  </a:r>
                  <a14:m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400" i="1" dirty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en-US" sz="1400" dirty="0">
                    <a:latin typeface="Montserrat" pitchFamily="2" charset="77"/>
                  </a:endParaRPr>
                </a:p>
              </p:txBody>
            </p:sp>
          </mc:Choice>
          <mc:Fallback xmlns="">
            <p:sp>
              <p:nvSpPr>
                <p:cNvPr id="57" name="Rounded Rectangle 56">
                  <a:extLst>
                    <a:ext uri="{FF2B5EF4-FFF2-40B4-BE49-F238E27FC236}">
                      <a16:creationId xmlns:a16="http://schemas.microsoft.com/office/drawing/2014/main" id="{A597BA20-A10B-AB76-DB0C-95DB647A76C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40967" y="5361528"/>
                  <a:ext cx="1347421" cy="359119"/>
                </a:xfrm>
                <a:prstGeom prst="roundRect">
                  <a:avLst/>
                </a:prstGeom>
                <a:blipFill>
                  <a:blip r:embed="rId15"/>
                  <a:stretch>
                    <a:fillRect b="-32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9" name="Title 4">
              <a:extLst>
                <a:ext uri="{FF2B5EF4-FFF2-40B4-BE49-F238E27FC236}">
                  <a16:creationId xmlns:a16="http://schemas.microsoft.com/office/drawing/2014/main" id="{363F202C-61C4-4ABA-B22B-654C3D9C3926}"/>
                </a:ext>
              </a:extLst>
            </p:cNvPr>
            <p:cNvSpPr txBox="1">
              <a:spLocks/>
            </p:cNvSpPr>
            <p:nvPr/>
          </p:nvSpPr>
          <p:spPr>
            <a:xfrm>
              <a:off x="-137222" y="1538253"/>
              <a:ext cx="2078926" cy="725838"/>
            </a:xfrm>
            <a:prstGeom prst="rect">
              <a:avLst/>
            </a:prstGeom>
            <a:effectLst/>
          </p:spPr>
          <p:txBody>
            <a:bodyPr vert="horz" lIns="91440" tIns="0" rIns="0" bIns="0" rtlCol="0" anchor="ctr">
              <a:normAutofit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3600" kern="1200" cap="none">
                  <a:ln w="3175" cmpd="sng">
                    <a:noFill/>
                  </a:ln>
                  <a:solidFill>
                    <a:schemeClr val="tx1"/>
                  </a:solidFill>
                  <a:effectLst/>
                  <a:latin typeface="Encode Sans" pitchFamily="2" charset="77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pPr algn="ctr"/>
              <a:r>
                <a:rPr lang="en-US" sz="1400" dirty="0" err="1">
                  <a:solidFill>
                    <a:schemeClr val="bg2">
                      <a:lumMod val="10000"/>
                    </a:schemeClr>
                  </a:solidFill>
                  <a:latin typeface="Montserrat" pitchFamily="2" charset="77"/>
                </a:rPr>
                <a:t>Fénomeno</a:t>
              </a:r>
              <a:r>
                <a:rPr lang="en-US" sz="1400" dirty="0">
                  <a:solidFill>
                    <a:schemeClr val="bg2">
                      <a:lumMod val="10000"/>
                    </a:schemeClr>
                  </a:solidFill>
                  <a:latin typeface="Montserrat" pitchFamily="2" charset="77"/>
                </a:rPr>
                <a:t> </a:t>
              </a:r>
              <a:r>
                <a:rPr lang="en-US" sz="1400" dirty="0" err="1">
                  <a:solidFill>
                    <a:schemeClr val="bg2">
                      <a:lumMod val="10000"/>
                    </a:schemeClr>
                  </a:solidFill>
                  <a:latin typeface="Montserrat" pitchFamily="2" charset="77"/>
                </a:rPr>
                <a:t>observado</a:t>
              </a:r>
              <a:endParaRPr lang="en-US" sz="1400" dirty="0">
                <a:solidFill>
                  <a:schemeClr val="bg2">
                    <a:lumMod val="10000"/>
                  </a:schemeClr>
                </a:solidFill>
                <a:latin typeface="Montserrat" pitchFamily="2" charset="77"/>
              </a:endParaRPr>
            </a:p>
          </p:txBody>
        </p:sp>
        <p:cxnSp>
          <p:nvCxnSpPr>
            <p:cNvPr id="61" name="Elbow Connector 60">
              <a:extLst>
                <a:ext uri="{FF2B5EF4-FFF2-40B4-BE49-F238E27FC236}">
                  <a16:creationId xmlns:a16="http://schemas.microsoft.com/office/drawing/2014/main" id="{09A91A5A-BCDA-A9D4-6EDF-5CFB86076BB9}"/>
                </a:ext>
              </a:extLst>
            </p:cNvPr>
            <p:cNvCxnSpPr>
              <a:stCxn id="9" idx="4"/>
              <a:endCxn id="41" idx="2"/>
            </p:cNvCxnSpPr>
            <p:nvPr/>
          </p:nvCxnSpPr>
          <p:spPr>
            <a:xfrm rot="16200000" flipH="1">
              <a:off x="2783092" y="2292372"/>
              <a:ext cx="792273" cy="1072551"/>
            </a:xfrm>
            <a:prstGeom prst="bentConnector2">
              <a:avLst/>
            </a:prstGeom>
            <a:ln w="9525" cap="flat" cmpd="sng" algn="ctr">
              <a:solidFill>
                <a:schemeClr val="accent3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875F8E63-9DA1-A90F-BE4E-025CC270B4A2}"/>
                </a:ext>
              </a:extLst>
            </p:cNvPr>
            <p:cNvGrpSpPr/>
            <p:nvPr/>
          </p:nvGrpSpPr>
          <p:grpSpPr>
            <a:xfrm>
              <a:off x="2262069" y="2837549"/>
              <a:ext cx="729754" cy="729754"/>
              <a:chOff x="4941751" y="2526860"/>
              <a:chExt cx="2328141" cy="2328141"/>
            </a:xfrm>
          </p:grpSpPr>
          <p:sp>
            <p:nvSpPr>
              <p:cNvPr id="29" name="Teardrop 28">
                <a:extLst>
                  <a:ext uri="{FF2B5EF4-FFF2-40B4-BE49-F238E27FC236}">
                    <a16:creationId xmlns:a16="http://schemas.microsoft.com/office/drawing/2014/main" id="{14C492F3-0447-3852-B6C7-0BBA416835D9}"/>
                  </a:ext>
                </a:extLst>
              </p:cNvPr>
              <p:cNvSpPr/>
              <p:nvPr/>
            </p:nvSpPr>
            <p:spPr>
              <a:xfrm rot="8100000">
                <a:off x="4941751" y="2526860"/>
                <a:ext cx="2328141" cy="2328141"/>
              </a:xfrm>
              <a:prstGeom prst="teardrop">
                <a:avLst/>
              </a:prstGeom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30" name="Graphic 29" descr="Database with solid fill">
                <a:extLst>
                  <a:ext uri="{FF2B5EF4-FFF2-40B4-BE49-F238E27FC236}">
                    <a16:creationId xmlns:a16="http://schemas.microsoft.com/office/drawing/2014/main" id="{FFB67388-6A5A-8038-7A24-57822AE5D0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p:blipFill>
            <p:spPr>
              <a:xfrm>
                <a:off x="5295821" y="2880930"/>
                <a:ext cx="1620001" cy="1620001"/>
              </a:xfrm>
              <a:prstGeom prst="rect">
                <a:avLst/>
              </a:prstGeom>
            </p:spPr>
          </p:pic>
        </p:grpSp>
        <p:cxnSp>
          <p:nvCxnSpPr>
            <p:cNvPr id="62" name="Elbow Connector 61">
              <a:extLst>
                <a:ext uri="{FF2B5EF4-FFF2-40B4-BE49-F238E27FC236}">
                  <a16:creationId xmlns:a16="http://schemas.microsoft.com/office/drawing/2014/main" id="{F7A5D2D3-63F2-712D-F75F-280FB61FE5FA}"/>
                </a:ext>
              </a:extLst>
            </p:cNvPr>
            <p:cNvCxnSpPr>
              <a:cxnSpLocks/>
              <a:stCxn id="41" idx="4"/>
              <a:endCxn id="51" idx="1"/>
            </p:cNvCxnSpPr>
            <p:nvPr/>
          </p:nvCxnSpPr>
          <p:spPr>
            <a:xfrm rot="16200000" flipH="1">
              <a:off x="5444165" y="2536523"/>
              <a:ext cx="667498" cy="3084421"/>
            </a:xfrm>
            <a:prstGeom prst="bentConnector2">
              <a:avLst/>
            </a:prstGeom>
            <a:ln w="9525" cap="flat" cmpd="sng" algn="ctr">
              <a:solidFill>
                <a:schemeClr val="accent3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7013EF01-EED0-5394-EAD1-9D70D1B600F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888825" y="4047125"/>
              <a:ext cx="730800" cy="730800"/>
              <a:chOff x="4941751" y="2526860"/>
              <a:chExt cx="2328141" cy="2328141"/>
            </a:xfrm>
          </p:grpSpPr>
          <p:sp>
            <p:nvSpPr>
              <p:cNvPr id="32" name="Teardrop 31">
                <a:extLst>
                  <a:ext uri="{FF2B5EF4-FFF2-40B4-BE49-F238E27FC236}">
                    <a16:creationId xmlns:a16="http://schemas.microsoft.com/office/drawing/2014/main" id="{3B9F1074-C715-857F-15CE-6BBF8BA49DCE}"/>
                  </a:ext>
                </a:extLst>
              </p:cNvPr>
              <p:cNvSpPr/>
              <p:nvPr/>
            </p:nvSpPr>
            <p:spPr>
              <a:xfrm rot="8100000">
                <a:off x="4941751" y="2526860"/>
                <a:ext cx="2328141" cy="2328141"/>
              </a:xfrm>
              <a:prstGeom prst="teardrop">
                <a:avLst/>
              </a:prstGeom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33" name="Graphic 32" descr="Database with solid fill">
                <a:extLst>
                  <a:ext uri="{FF2B5EF4-FFF2-40B4-BE49-F238E27FC236}">
                    <a16:creationId xmlns:a16="http://schemas.microsoft.com/office/drawing/2014/main" id="{680AD8EA-1FA8-793E-CD3A-B66936E2C0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p:blipFill>
            <p:spPr>
              <a:xfrm>
                <a:off x="5295821" y="2880930"/>
                <a:ext cx="1620000" cy="1620000"/>
              </a:xfrm>
              <a:prstGeom prst="rect">
                <a:avLst/>
              </a:prstGeom>
            </p:spPr>
          </p:pic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Rounded Rectangle 51">
                  <a:extLst>
                    <a:ext uri="{FF2B5EF4-FFF2-40B4-BE49-F238E27FC236}">
                      <a16:creationId xmlns:a16="http://schemas.microsoft.com/office/drawing/2014/main" id="{13670C7F-D612-53C0-AB1F-9CE3313627C9}"/>
                    </a:ext>
                  </a:extLst>
                </p:cNvPr>
                <p:cNvSpPr/>
                <p:nvPr/>
              </p:nvSpPr>
              <p:spPr>
                <a:xfrm>
                  <a:off x="5445920" y="4230122"/>
                  <a:ext cx="1347421" cy="359119"/>
                </a:xfrm>
                <a:prstGeom prst="roundRect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40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400" i="1" dirty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acc>
                    </m:oMath>
                  </a14:m>
                  <a:r>
                    <a:rPr lang="en-US" sz="1400" dirty="0">
                      <a:latin typeface="Montserrat" pitchFamily="2" charset="77"/>
                    </a:rPr>
                    <a:t> = </a:t>
                  </a:r>
                  <a14:m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400" i="1" dirty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en-US" sz="1400" dirty="0">
                    <a:latin typeface="Montserrat" pitchFamily="2" charset="77"/>
                  </a:endParaRPr>
                </a:p>
              </p:txBody>
            </p:sp>
          </mc:Choice>
          <mc:Fallback xmlns="">
            <p:sp>
              <p:nvSpPr>
                <p:cNvPr id="52" name="Rounded Rectangle 51">
                  <a:extLst>
                    <a:ext uri="{FF2B5EF4-FFF2-40B4-BE49-F238E27FC236}">
                      <a16:creationId xmlns:a16="http://schemas.microsoft.com/office/drawing/2014/main" id="{13670C7F-D612-53C0-AB1F-9CE3313627C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45920" y="4230122"/>
                  <a:ext cx="1347421" cy="359119"/>
                </a:xfrm>
                <a:prstGeom prst="roundRect">
                  <a:avLst/>
                </a:prstGeom>
                <a:blipFill>
                  <a:blip r:embed="rId18"/>
                  <a:stretch>
                    <a:fillRect b="-32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8" name="Elbow Connector 67">
              <a:extLst>
                <a:ext uri="{FF2B5EF4-FFF2-40B4-BE49-F238E27FC236}">
                  <a16:creationId xmlns:a16="http://schemas.microsoft.com/office/drawing/2014/main" id="{6C449300-DEC6-ECE9-73EB-08931C9E6603}"/>
                </a:ext>
              </a:extLst>
            </p:cNvPr>
            <p:cNvCxnSpPr>
              <a:cxnSpLocks/>
              <a:stCxn id="52" idx="2"/>
              <a:endCxn id="57" idx="1"/>
            </p:cNvCxnSpPr>
            <p:nvPr/>
          </p:nvCxnSpPr>
          <p:spPr>
            <a:xfrm rot="16200000" flipH="1">
              <a:off x="6254376" y="4454496"/>
              <a:ext cx="951847" cy="1221336"/>
            </a:xfrm>
            <a:prstGeom prst="bentConnector2">
              <a:avLst/>
            </a:prstGeom>
            <a:ln w="9525" cap="flat" cmpd="sng" algn="ctr">
              <a:solidFill>
                <a:schemeClr val="accent3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8DBB6C9B-C8B7-3709-066B-DE7376328D1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750675" y="5155712"/>
              <a:ext cx="730800" cy="730800"/>
              <a:chOff x="4941751" y="2526860"/>
              <a:chExt cx="2328141" cy="2328141"/>
            </a:xfrm>
          </p:grpSpPr>
          <p:sp>
            <p:nvSpPr>
              <p:cNvPr id="54" name="Teardrop 53">
                <a:extLst>
                  <a:ext uri="{FF2B5EF4-FFF2-40B4-BE49-F238E27FC236}">
                    <a16:creationId xmlns:a16="http://schemas.microsoft.com/office/drawing/2014/main" id="{752EF639-5E37-DF5B-1274-46C4B3AD8C9F}"/>
                  </a:ext>
                </a:extLst>
              </p:cNvPr>
              <p:cNvSpPr/>
              <p:nvPr/>
            </p:nvSpPr>
            <p:spPr>
              <a:xfrm rot="8100000">
                <a:off x="4941751" y="2526860"/>
                <a:ext cx="2328141" cy="2328141"/>
              </a:xfrm>
              <a:prstGeom prst="teardrop">
                <a:avLst/>
              </a:prstGeom>
              <a:solidFill>
                <a:schemeClr val="accent5"/>
              </a:solidFill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55" name="Graphic 54" descr="Database with solid fill">
                <a:extLst>
                  <a:ext uri="{FF2B5EF4-FFF2-40B4-BE49-F238E27FC236}">
                    <a16:creationId xmlns:a16="http://schemas.microsoft.com/office/drawing/2014/main" id="{CC069E58-DD1A-AB1A-B988-9156C93AA4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p:blipFill>
            <p:spPr>
              <a:xfrm>
                <a:off x="5295821" y="2880930"/>
                <a:ext cx="1620000" cy="16200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0320499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C4EA12-C32B-2233-4F2D-1FA0E47E1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Regresión</a:t>
            </a:r>
            <a:r>
              <a:rPr lang="en-US" dirty="0"/>
              <a:t> Poisson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992BEA-4752-49F2-DBFD-19A8339FB0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ES" noProof="0" dirty="0" err="1"/>
              <a:t>r.rosado@tec.mx</a:t>
            </a:r>
            <a:endParaRPr lang="es-E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90B086-FDE6-3685-C280-03305147B4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es-ES" noProof="0" smtClean="0"/>
              <a:t>30</a:t>
            </a:fld>
            <a:endParaRPr lang="es-ES" noProof="0"/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6C1A59F1-4921-4221-8CEF-6433EE47681B}"/>
              </a:ext>
            </a:extLst>
          </p:cNvPr>
          <p:cNvGrpSpPr/>
          <p:nvPr/>
        </p:nvGrpSpPr>
        <p:grpSpPr>
          <a:xfrm>
            <a:off x="925973" y="1592263"/>
            <a:ext cx="10030405" cy="4493530"/>
            <a:chOff x="-137222" y="1392983"/>
            <a:chExt cx="10030405" cy="4493530"/>
          </a:xfrm>
        </p:grpSpPr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F49D3923-5BA4-721F-10E8-EC54C2E507E0}"/>
                </a:ext>
              </a:extLst>
            </p:cNvPr>
            <p:cNvGrpSpPr/>
            <p:nvPr/>
          </p:nvGrpSpPr>
          <p:grpSpPr>
            <a:xfrm>
              <a:off x="2123188" y="1392983"/>
              <a:ext cx="6172505" cy="1039529"/>
              <a:chOff x="572539" y="1381408"/>
              <a:chExt cx="6172505" cy="1039529"/>
            </a:xfrm>
          </p:grpSpPr>
          <p:sp>
            <p:nvSpPr>
              <p:cNvPr id="21" name="Cross 20">
                <a:extLst>
                  <a:ext uri="{FF2B5EF4-FFF2-40B4-BE49-F238E27FC236}">
                    <a16:creationId xmlns:a16="http://schemas.microsoft.com/office/drawing/2014/main" id="{E1B1AD8B-718B-531B-8694-2F0838084AB4}"/>
                  </a:ext>
                </a:extLst>
              </p:cNvPr>
              <p:cNvSpPr/>
              <p:nvPr/>
            </p:nvSpPr>
            <p:spPr>
              <a:xfrm>
                <a:off x="3761393" y="1785013"/>
                <a:ext cx="232320" cy="232320"/>
              </a:xfrm>
              <a:prstGeom prst="plus">
                <a:avLst>
                  <a:gd name="adj" fmla="val 35976"/>
                </a:avLst>
              </a:prstGeom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22" name="Cross 21">
                <a:extLst>
                  <a:ext uri="{FF2B5EF4-FFF2-40B4-BE49-F238E27FC236}">
                    <a16:creationId xmlns:a16="http://schemas.microsoft.com/office/drawing/2014/main" id="{10E57B65-F68E-AAB4-57DD-272419B75757}"/>
                  </a:ext>
                </a:extLst>
              </p:cNvPr>
              <p:cNvSpPr/>
              <p:nvPr/>
            </p:nvSpPr>
            <p:spPr>
              <a:xfrm>
                <a:off x="4789378" y="1785013"/>
                <a:ext cx="232320" cy="232320"/>
              </a:xfrm>
              <a:prstGeom prst="plus">
                <a:avLst>
                  <a:gd name="adj" fmla="val 35976"/>
                </a:avLst>
              </a:prstGeom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23" name="Cross 22">
                <a:extLst>
                  <a:ext uri="{FF2B5EF4-FFF2-40B4-BE49-F238E27FC236}">
                    <a16:creationId xmlns:a16="http://schemas.microsoft.com/office/drawing/2014/main" id="{92EA616C-6A50-33C3-4E7A-335A54879BFF}"/>
                  </a:ext>
                </a:extLst>
              </p:cNvPr>
              <p:cNvSpPr/>
              <p:nvPr/>
            </p:nvSpPr>
            <p:spPr>
              <a:xfrm>
                <a:off x="5817362" y="1785013"/>
                <a:ext cx="232320" cy="232320"/>
              </a:xfrm>
              <a:prstGeom prst="plus">
                <a:avLst>
                  <a:gd name="adj" fmla="val 35976"/>
                </a:avLst>
              </a:prstGeom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24" name="Cross 23">
                <a:extLst>
                  <a:ext uri="{FF2B5EF4-FFF2-40B4-BE49-F238E27FC236}">
                    <a16:creationId xmlns:a16="http://schemas.microsoft.com/office/drawing/2014/main" id="{37B458FE-D324-8039-960E-DC04C6D4D55E}"/>
                  </a:ext>
                </a:extLst>
              </p:cNvPr>
              <p:cNvSpPr/>
              <p:nvPr/>
            </p:nvSpPr>
            <p:spPr>
              <a:xfrm>
                <a:off x="2733408" y="1785013"/>
                <a:ext cx="232320" cy="232320"/>
              </a:xfrm>
              <a:prstGeom prst="plus">
                <a:avLst>
                  <a:gd name="adj" fmla="val 35976"/>
                </a:avLst>
              </a:prstGeom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" name="Oval 8">
                    <a:extLst>
                      <a:ext uri="{FF2B5EF4-FFF2-40B4-BE49-F238E27FC236}">
                        <a16:creationId xmlns:a16="http://schemas.microsoft.com/office/drawing/2014/main" id="{5C29B425-D39B-DC44-44A7-0C91B2E03C43}"/>
                      </a:ext>
                    </a:extLst>
                  </p:cNvPr>
                  <p:cNvSpPr/>
                  <p:nvPr/>
                </p:nvSpPr>
                <p:spPr>
                  <a:xfrm>
                    <a:off x="572539" y="1381408"/>
                    <a:ext cx="1039529" cy="1039529"/>
                  </a:xfrm>
                  <a:prstGeom prst="ellipse">
                    <a:avLst/>
                  </a:prstGeom>
                </p:spPr>
                <p:style>
                  <a:lnRef idx="3">
                    <a:schemeClr val="lt1"/>
                  </a:lnRef>
                  <a:fillRef idx="1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r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unc>
                            <m:funcPr>
                              <m:ctrlPr>
                                <a:rPr lang="en-US" sz="1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400" b="0" i="0" dirty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  <m:d>
                                    <m:dPr>
                                      <m:ctrlPr>
                                        <a:rPr lang="en-US" sz="1400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1400" b="0" i="0" dirty="0" smtClean="0">
                                          <a:latin typeface="Cambria Math" panose="02040503050406030204" pitchFamily="18" charset="0"/>
                                        </a:rPr>
                                        <m:t>y</m:t>
                                      </m:r>
                                    </m:e>
                                    <m:e>
                                      <m:r>
                                        <a:rPr lang="en-US" sz="1400" b="0" i="1" dirty="0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d>
                            </m:e>
                          </m:func>
                        </m:oMath>
                      </m:oMathPara>
                    </a14:m>
                    <a:endParaRPr lang="en-US" sz="1400" dirty="0">
                      <a:latin typeface="Montserrat" pitchFamily="2" charset="77"/>
                    </a:endParaRPr>
                  </a:p>
                </p:txBody>
              </p:sp>
            </mc:Choice>
            <mc:Fallback xmlns="">
              <p:sp>
                <p:nvSpPr>
                  <p:cNvPr id="9" name="Oval 8">
                    <a:extLst>
                      <a:ext uri="{FF2B5EF4-FFF2-40B4-BE49-F238E27FC236}">
                        <a16:creationId xmlns:a16="http://schemas.microsoft.com/office/drawing/2014/main" id="{5C29B425-D39B-DC44-44A7-0C91B2E03C4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2539" y="1381408"/>
                    <a:ext cx="1039529" cy="1039529"/>
                  </a:xfrm>
                  <a:prstGeom prst="ellipse">
                    <a:avLst/>
                  </a:prstGeom>
                  <a:blipFill>
                    <a:blip r:embed="rId2"/>
                    <a:stretch>
                      <a:fillRect l="-3571"/>
                    </a:stretch>
                  </a:blipFill>
                </p:spPr>
                <p:txBody>
                  <a:bodyPr/>
                  <a:lstStyle/>
                  <a:p>
                    <a:r>
                      <a:rPr lang="es-ES_tradn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Oval 12">
                    <a:extLst>
                      <a:ext uri="{FF2B5EF4-FFF2-40B4-BE49-F238E27FC236}">
                        <a16:creationId xmlns:a16="http://schemas.microsoft.com/office/drawing/2014/main" id="{846A0480-0410-339B-63C6-F59C9364FCD8}"/>
                      </a:ext>
                    </a:extLst>
                  </p:cNvPr>
                  <p:cNvSpPr/>
                  <p:nvPr/>
                </p:nvSpPr>
                <p:spPr>
                  <a:xfrm>
                    <a:off x="2038049" y="1603645"/>
                    <a:ext cx="595054" cy="595054"/>
                  </a:xfrm>
                  <a:prstGeom prst="ellipse">
                    <a:avLst/>
                  </a:prstGeom>
                </p:spPr>
                <p:style>
                  <a:lnRef idx="3">
                    <a:schemeClr val="lt1"/>
                  </a:lnRef>
                  <a:fillRef idx="1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r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oMath>
                      </m:oMathPara>
                    </a14:m>
                    <a:endParaRPr lang="en-US" sz="1400" dirty="0">
                      <a:latin typeface="Montserrat" pitchFamily="2" charset="77"/>
                    </a:endParaRPr>
                  </a:p>
                </p:txBody>
              </p:sp>
            </mc:Choice>
            <mc:Fallback xmlns="">
              <p:sp>
                <p:nvSpPr>
                  <p:cNvPr id="13" name="Oval 12">
                    <a:extLst>
                      <a:ext uri="{FF2B5EF4-FFF2-40B4-BE49-F238E27FC236}">
                        <a16:creationId xmlns:a16="http://schemas.microsoft.com/office/drawing/2014/main" id="{846A0480-0410-339B-63C6-F59C9364FCD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38049" y="1603645"/>
                    <a:ext cx="595054" cy="595054"/>
                  </a:xfrm>
                  <a:prstGeom prst="ellipse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Oval 13">
                    <a:extLst>
                      <a:ext uri="{FF2B5EF4-FFF2-40B4-BE49-F238E27FC236}">
                        <a16:creationId xmlns:a16="http://schemas.microsoft.com/office/drawing/2014/main" id="{0B654E74-BDD0-45B9-D5EF-AE954C788DC2}"/>
                      </a:ext>
                    </a:extLst>
                  </p:cNvPr>
                  <p:cNvSpPr/>
                  <p:nvPr/>
                </p:nvSpPr>
                <p:spPr>
                  <a:xfrm>
                    <a:off x="3066033" y="1603645"/>
                    <a:ext cx="595054" cy="595054"/>
                  </a:xfrm>
                  <a:prstGeom prst="ellipse">
                    <a:avLst/>
                  </a:prstGeom>
                </p:spPr>
                <p:style>
                  <a:lnRef idx="3">
                    <a:schemeClr val="lt1"/>
                  </a:lnRef>
                  <a:fillRef idx="1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r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1400" dirty="0">
                      <a:latin typeface="Montserrat" pitchFamily="2" charset="77"/>
                    </a:endParaRPr>
                  </a:p>
                </p:txBody>
              </p:sp>
            </mc:Choice>
            <mc:Fallback xmlns="">
              <p:sp>
                <p:nvSpPr>
                  <p:cNvPr id="14" name="Oval 13">
                    <a:extLst>
                      <a:ext uri="{FF2B5EF4-FFF2-40B4-BE49-F238E27FC236}">
                        <a16:creationId xmlns:a16="http://schemas.microsoft.com/office/drawing/2014/main" id="{0B654E74-BDD0-45B9-D5EF-AE954C788DC2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066033" y="1603645"/>
                    <a:ext cx="595054" cy="595054"/>
                  </a:xfrm>
                  <a:prstGeom prst="ellipse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Oval 14">
                    <a:extLst>
                      <a:ext uri="{FF2B5EF4-FFF2-40B4-BE49-F238E27FC236}">
                        <a16:creationId xmlns:a16="http://schemas.microsoft.com/office/drawing/2014/main" id="{2366CC8F-0348-49D0-3954-6CF559C52C12}"/>
                      </a:ext>
                    </a:extLst>
                  </p:cNvPr>
                  <p:cNvSpPr/>
                  <p:nvPr/>
                </p:nvSpPr>
                <p:spPr>
                  <a:xfrm>
                    <a:off x="4094018" y="1603645"/>
                    <a:ext cx="595054" cy="595054"/>
                  </a:xfrm>
                  <a:prstGeom prst="ellipse">
                    <a:avLst/>
                  </a:prstGeom>
                </p:spPr>
                <p:style>
                  <a:lnRef idx="3">
                    <a:schemeClr val="lt1"/>
                  </a:lnRef>
                  <a:fillRef idx="1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r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1400" dirty="0">
                      <a:latin typeface="Montserrat" pitchFamily="2" charset="77"/>
                    </a:endParaRPr>
                  </a:p>
                </p:txBody>
              </p:sp>
            </mc:Choice>
            <mc:Fallback xmlns="">
              <p:sp>
                <p:nvSpPr>
                  <p:cNvPr id="15" name="Oval 14">
                    <a:extLst>
                      <a:ext uri="{FF2B5EF4-FFF2-40B4-BE49-F238E27FC236}">
                        <a16:creationId xmlns:a16="http://schemas.microsoft.com/office/drawing/2014/main" id="{2366CC8F-0348-49D0-3954-6CF559C52C12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94018" y="1603645"/>
                    <a:ext cx="595054" cy="595054"/>
                  </a:xfrm>
                  <a:prstGeom prst="ellipse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Oval 15">
                    <a:extLst>
                      <a:ext uri="{FF2B5EF4-FFF2-40B4-BE49-F238E27FC236}">
                        <a16:creationId xmlns:a16="http://schemas.microsoft.com/office/drawing/2014/main" id="{164974A1-2F81-8436-5BDC-476A171D0E00}"/>
                      </a:ext>
                    </a:extLst>
                  </p:cNvPr>
                  <p:cNvSpPr/>
                  <p:nvPr/>
                </p:nvSpPr>
                <p:spPr>
                  <a:xfrm>
                    <a:off x="6149990" y="1603645"/>
                    <a:ext cx="595054" cy="595054"/>
                  </a:xfrm>
                  <a:prstGeom prst="ellipse">
                    <a:avLst/>
                  </a:prstGeom>
                </p:spPr>
                <p:style>
                  <a:lnRef idx="3">
                    <a:schemeClr val="lt1"/>
                  </a:lnRef>
                  <a:fillRef idx="1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r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oMath>
                      </m:oMathPara>
                    </a14:m>
                    <a:endParaRPr lang="en-US" sz="1400" dirty="0">
                      <a:latin typeface="Montserrat" pitchFamily="2" charset="77"/>
                    </a:endParaRPr>
                  </a:p>
                </p:txBody>
              </p:sp>
            </mc:Choice>
            <mc:Fallback xmlns="">
              <p:sp>
                <p:nvSpPr>
                  <p:cNvPr id="16" name="Oval 15">
                    <a:extLst>
                      <a:ext uri="{FF2B5EF4-FFF2-40B4-BE49-F238E27FC236}">
                        <a16:creationId xmlns:a16="http://schemas.microsoft.com/office/drawing/2014/main" id="{164974A1-2F81-8436-5BDC-476A171D0E00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49990" y="1603645"/>
                    <a:ext cx="595054" cy="595054"/>
                  </a:xfrm>
                  <a:prstGeom prst="ellipse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50BA1C01-9A11-FBAE-64D2-00B37FD6ACBD}"/>
                  </a:ext>
                </a:extLst>
              </p:cNvPr>
              <p:cNvGrpSpPr/>
              <p:nvPr/>
            </p:nvGrpSpPr>
            <p:grpSpPr>
              <a:xfrm>
                <a:off x="1712372" y="1816397"/>
                <a:ext cx="225371" cy="169552"/>
                <a:chOff x="3355014" y="2997200"/>
                <a:chExt cx="887046" cy="667348"/>
              </a:xfrm>
            </p:grpSpPr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0747AA84-8813-EA08-7C0B-78816EFF97FC}"/>
                    </a:ext>
                  </a:extLst>
                </p:cNvPr>
                <p:cNvSpPr/>
                <p:nvPr/>
              </p:nvSpPr>
              <p:spPr>
                <a:xfrm>
                  <a:off x="3355014" y="2997200"/>
                  <a:ext cx="887046" cy="225706"/>
                </a:xfrm>
                <a:prstGeom prst="rect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5"/>
                </a:fillRef>
                <a:effectRef idx="1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EA25EFA3-5282-D4B3-380D-B5996579CB12}"/>
                    </a:ext>
                  </a:extLst>
                </p:cNvPr>
                <p:cNvSpPr/>
                <p:nvPr/>
              </p:nvSpPr>
              <p:spPr>
                <a:xfrm>
                  <a:off x="3355014" y="3438842"/>
                  <a:ext cx="887046" cy="225706"/>
                </a:xfrm>
                <a:prstGeom prst="rect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5"/>
                </a:fillRef>
                <a:effectRef idx="1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Oval 24">
                    <a:extLst>
                      <a:ext uri="{FF2B5EF4-FFF2-40B4-BE49-F238E27FC236}">
                        <a16:creationId xmlns:a16="http://schemas.microsoft.com/office/drawing/2014/main" id="{6B967F65-6F8E-47B3-79D6-EAB669FE7759}"/>
                      </a:ext>
                    </a:extLst>
                  </p:cNvPr>
                  <p:cNvSpPr/>
                  <p:nvPr/>
                </p:nvSpPr>
                <p:spPr>
                  <a:xfrm>
                    <a:off x="5122000" y="1603645"/>
                    <a:ext cx="595054" cy="595054"/>
                  </a:xfrm>
                  <a:prstGeom prst="ellipse">
                    <a:avLst/>
                  </a:prstGeom>
                </p:spPr>
                <p:style>
                  <a:lnRef idx="3">
                    <a:schemeClr val="lt1"/>
                  </a:lnRef>
                  <a:fillRef idx="1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r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…</m:t>
                          </m:r>
                        </m:oMath>
                      </m:oMathPara>
                    </a14:m>
                    <a:endParaRPr lang="en-US" sz="1400" dirty="0">
                      <a:latin typeface="Montserrat" pitchFamily="2" charset="77"/>
                    </a:endParaRPr>
                  </a:p>
                </p:txBody>
              </p:sp>
            </mc:Choice>
            <mc:Fallback xmlns="">
              <p:sp>
                <p:nvSpPr>
                  <p:cNvPr id="25" name="Oval 24">
                    <a:extLst>
                      <a:ext uri="{FF2B5EF4-FFF2-40B4-BE49-F238E27FC236}">
                        <a16:creationId xmlns:a16="http://schemas.microsoft.com/office/drawing/2014/main" id="{6B967F65-6F8E-47B3-79D6-EAB669FE775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122000" y="1603645"/>
                    <a:ext cx="595054" cy="595054"/>
                  </a:xfrm>
                  <a:prstGeom prst="ellipse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34" name="Title 4">
              <a:extLst>
                <a:ext uri="{FF2B5EF4-FFF2-40B4-BE49-F238E27FC236}">
                  <a16:creationId xmlns:a16="http://schemas.microsoft.com/office/drawing/2014/main" id="{739E521A-CEF8-C8F1-9E3D-A0A06C7BBFF2}"/>
                </a:ext>
              </a:extLst>
            </p:cNvPr>
            <p:cNvSpPr txBox="1">
              <a:spLocks/>
            </p:cNvSpPr>
            <p:nvPr/>
          </p:nvSpPr>
          <p:spPr>
            <a:xfrm>
              <a:off x="371475" y="2879822"/>
              <a:ext cx="1908175" cy="725838"/>
            </a:xfrm>
            <a:prstGeom prst="rect">
              <a:avLst/>
            </a:prstGeom>
            <a:effectLst/>
          </p:spPr>
          <p:txBody>
            <a:bodyPr vert="horz" lIns="91440" tIns="0" rIns="0" bIns="0" rtlCol="0" anchor="ctr">
              <a:normAutofit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3600" kern="1200" cap="none">
                  <a:ln w="3175" cmpd="sng">
                    <a:noFill/>
                  </a:ln>
                  <a:solidFill>
                    <a:schemeClr val="tx1"/>
                  </a:solidFill>
                  <a:effectLst/>
                  <a:latin typeface="Encode Sans" pitchFamily="2" charset="77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pPr algn="ctr"/>
              <a:r>
                <a:rPr lang="en-US" sz="1400" dirty="0" err="1">
                  <a:solidFill>
                    <a:schemeClr val="bg2">
                      <a:lumMod val="10000"/>
                    </a:schemeClr>
                  </a:solidFill>
                  <a:latin typeface="Montserrat" pitchFamily="2" charset="77"/>
                </a:rPr>
                <a:t>Entrenamiento</a:t>
              </a:r>
              <a:endParaRPr lang="en-US" sz="1400" dirty="0">
                <a:solidFill>
                  <a:schemeClr val="bg2">
                    <a:lumMod val="10000"/>
                  </a:schemeClr>
                </a:solidFill>
                <a:latin typeface="Montserrat" pitchFamily="2" charset="77"/>
              </a:endParaRPr>
            </a:p>
          </p:txBody>
        </p:sp>
        <p:sp>
          <p:nvSpPr>
            <p:cNvPr id="35" name="Title 4">
              <a:extLst>
                <a:ext uri="{FF2B5EF4-FFF2-40B4-BE49-F238E27FC236}">
                  <a16:creationId xmlns:a16="http://schemas.microsoft.com/office/drawing/2014/main" id="{686665F0-70A9-4BD8-CDDF-D6D128436B40}"/>
                </a:ext>
              </a:extLst>
            </p:cNvPr>
            <p:cNvSpPr txBox="1">
              <a:spLocks/>
            </p:cNvSpPr>
            <p:nvPr/>
          </p:nvSpPr>
          <p:spPr>
            <a:xfrm>
              <a:off x="2410108" y="4049206"/>
              <a:ext cx="1908174" cy="725838"/>
            </a:xfrm>
            <a:prstGeom prst="rect">
              <a:avLst/>
            </a:prstGeom>
            <a:effectLst/>
          </p:spPr>
          <p:txBody>
            <a:bodyPr vert="horz" lIns="91440" tIns="0" rIns="0" bIns="0" rtlCol="0" anchor="ctr">
              <a:normAutofit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3600" kern="1200" cap="none">
                  <a:ln w="3175" cmpd="sng">
                    <a:noFill/>
                  </a:ln>
                  <a:solidFill>
                    <a:schemeClr val="tx1"/>
                  </a:solidFill>
                  <a:effectLst/>
                  <a:latin typeface="Encode Sans" pitchFamily="2" charset="77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pPr algn="ctr"/>
              <a:r>
                <a:rPr lang="en-US" sz="1400" dirty="0" err="1">
                  <a:solidFill>
                    <a:schemeClr val="bg2">
                      <a:lumMod val="10000"/>
                    </a:schemeClr>
                  </a:solidFill>
                  <a:latin typeface="Montserrat" pitchFamily="2" charset="77"/>
                </a:rPr>
                <a:t>Prueba</a:t>
              </a:r>
              <a:endParaRPr lang="en-US" sz="1400" dirty="0">
                <a:solidFill>
                  <a:schemeClr val="bg2">
                    <a:lumMod val="10000"/>
                  </a:schemeClr>
                </a:solidFill>
                <a:latin typeface="Montserrat" pitchFamily="2" charset="77"/>
              </a:endParaRPr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EE0EA323-1892-CCEA-1E14-EA5BC6D1075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715504" y="2704585"/>
              <a:ext cx="6177679" cy="1040400"/>
              <a:chOff x="1691665" y="1592259"/>
              <a:chExt cx="7984025" cy="1344610"/>
            </a:xfrm>
          </p:grpSpPr>
          <p:sp>
            <p:nvSpPr>
              <p:cNvPr id="37" name="Cross 36">
                <a:extLst>
                  <a:ext uri="{FF2B5EF4-FFF2-40B4-BE49-F238E27FC236}">
                    <a16:creationId xmlns:a16="http://schemas.microsoft.com/office/drawing/2014/main" id="{91CE6AF1-CE52-EE29-F1EE-82038527341B}"/>
                  </a:ext>
                </a:extLst>
              </p:cNvPr>
              <p:cNvSpPr/>
              <p:nvPr/>
            </p:nvSpPr>
            <p:spPr>
              <a:xfrm>
                <a:off x="5816391" y="2114314"/>
                <a:ext cx="300502" cy="300502"/>
              </a:xfrm>
              <a:prstGeom prst="plus">
                <a:avLst>
                  <a:gd name="adj" fmla="val 35976"/>
                </a:avLst>
              </a:prstGeom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38" name="Cross 37">
                <a:extLst>
                  <a:ext uri="{FF2B5EF4-FFF2-40B4-BE49-F238E27FC236}">
                    <a16:creationId xmlns:a16="http://schemas.microsoft.com/office/drawing/2014/main" id="{D1FAFF03-671D-52DE-AE8A-26EC5BA29DD0}"/>
                  </a:ext>
                </a:extLst>
              </p:cNvPr>
              <p:cNvSpPr/>
              <p:nvPr/>
            </p:nvSpPr>
            <p:spPr>
              <a:xfrm>
                <a:off x="7146070" y="2114314"/>
                <a:ext cx="300502" cy="300502"/>
              </a:xfrm>
              <a:prstGeom prst="plus">
                <a:avLst>
                  <a:gd name="adj" fmla="val 35976"/>
                </a:avLst>
              </a:prstGeom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39" name="Cross 38">
                <a:extLst>
                  <a:ext uri="{FF2B5EF4-FFF2-40B4-BE49-F238E27FC236}">
                    <a16:creationId xmlns:a16="http://schemas.microsoft.com/office/drawing/2014/main" id="{1CE688F0-0345-AD48-92B0-2ACFD5D4D869}"/>
                  </a:ext>
                </a:extLst>
              </p:cNvPr>
              <p:cNvSpPr/>
              <p:nvPr/>
            </p:nvSpPr>
            <p:spPr>
              <a:xfrm>
                <a:off x="8475751" y="2114314"/>
                <a:ext cx="300502" cy="300502"/>
              </a:xfrm>
              <a:prstGeom prst="plus">
                <a:avLst>
                  <a:gd name="adj" fmla="val 35976"/>
                </a:avLst>
              </a:prstGeom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40" name="Cross 39">
                <a:extLst>
                  <a:ext uri="{FF2B5EF4-FFF2-40B4-BE49-F238E27FC236}">
                    <a16:creationId xmlns:a16="http://schemas.microsoft.com/office/drawing/2014/main" id="{8397B701-BD38-886B-53A6-0EA5F98CB4E9}"/>
                  </a:ext>
                </a:extLst>
              </p:cNvPr>
              <p:cNvSpPr/>
              <p:nvPr/>
            </p:nvSpPr>
            <p:spPr>
              <a:xfrm>
                <a:off x="4486710" y="2114314"/>
                <a:ext cx="300502" cy="300502"/>
              </a:xfrm>
              <a:prstGeom prst="plus">
                <a:avLst>
                  <a:gd name="adj" fmla="val 35976"/>
                </a:avLst>
              </a:prstGeom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Oval 40">
                    <a:extLst>
                      <a:ext uri="{FF2B5EF4-FFF2-40B4-BE49-F238E27FC236}">
                        <a16:creationId xmlns:a16="http://schemas.microsoft.com/office/drawing/2014/main" id="{5305E6FB-BB57-96F2-5A12-B1677E4B253F}"/>
                      </a:ext>
                    </a:extLst>
                  </p:cNvPr>
                  <p:cNvSpPr/>
                  <p:nvPr/>
                </p:nvSpPr>
                <p:spPr>
                  <a:xfrm>
                    <a:off x="1691665" y="1592259"/>
                    <a:ext cx="1344612" cy="1344610"/>
                  </a:xfrm>
                  <a:prstGeom prst="ellipse">
                    <a:avLst/>
                  </a:prstGeom>
                  <a:solidFill>
                    <a:schemeClr val="accent3"/>
                  </a:solidFill>
                </p:spPr>
                <p:style>
                  <a:lnRef idx="3">
                    <a:schemeClr val="lt1"/>
                  </a:lnRef>
                  <a:fillRef idx="1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r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unc>
                            <m:funcPr>
                              <m:ctrlPr>
                                <a:rPr lang="en-US" sz="1400" i="1" dirty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400" dirty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1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i="1" dirty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  <m:d>
                                    <m:dPr>
                                      <m:ctrlPr>
                                        <a:rPr lang="en-US" sz="14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1400" dirty="0">
                                          <a:latin typeface="Cambria Math" panose="02040503050406030204" pitchFamily="18" charset="0"/>
                                        </a:rPr>
                                        <m:t>y</m:t>
                                      </m:r>
                                    </m:e>
                                    <m:e>
                                      <m:r>
                                        <a:rPr lang="en-US" sz="1400" i="1" dirty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d>
                            </m:e>
                          </m:func>
                        </m:oMath>
                      </m:oMathPara>
                    </a14:m>
                    <a:endParaRPr lang="en-US" sz="1400" dirty="0">
                      <a:latin typeface="Montserrat" pitchFamily="2" charset="77"/>
                    </a:endParaRPr>
                  </a:p>
                </p:txBody>
              </p:sp>
            </mc:Choice>
            <mc:Fallback xmlns="">
              <p:sp>
                <p:nvSpPr>
                  <p:cNvPr id="41" name="Oval 40">
                    <a:extLst>
                      <a:ext uri="{FF2B5EF4-FFF2-40B4-BE49-F238E27FC236}">
                        <a16:creationId xmlns:a16="http://schemas.microsoft.com/office/drawing/2014/main" id="{5305E6FB-BB57-96F2-5A12-B1677E4B253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691665" y="1592259"/>
                    <a:ext cx="1344612" cy="1344610"/>
                  </a:xfrm>
                  <a:prstGeom prst="ellipse">
                    <a:avLst/>
                  </a:prstGeom>
                  <a:blipFill>
                    <a:blip r:embed="rId8"/>
                    <a:stretch>
                      <a:fillRect l="-2353"/>
                    </a:stretch>
                  </a:blipFill>
                </p:spPr>
                <p:txBody>
                  <a:bodyPr/>
                  <a:lstStyle/>
                  <a:p>
                    <a:r>
                      <a:rPr lang="es-ES_tradn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2" name="Oval 41">
                    <a:extLst>
                      <a:ext uri="{FF2B5EF4-FFF2-40B4-BE49-F238E27FC236}">
                        <a16:creationId xmlns:a16="http://schemas.microsoft.com/office/drawing/2014/main" id="{0C709A97-35B3-6E4C-71E1-6E17C2EDD924}"/>
                      </a:ext>
                    </a:extLst>
                  </p:cNvPr>
                  <p:cNvSpPr/>
                  <p:nvPr/>
                </p:nvSpPr>
                <p:spPr>
                  <a:xfrm>
                    <a:off x="3587275" y="1879720"/>
                    <a:ext cx="769692" cy="769691"/>
                  </a:xfrm>
                  <a:prstGeom prst="ellipse">
                    <a:avLst/>
                  </a:prstGeom>
                  <a:solidFill>
                    <a:schemeClr val="accent3"/>
                  </a:solidFill>
                </p:spPr>
                <p:style>
                  <a:lnRef idx="3">
                    <a:schemeClr val="lt1"/>
                  </a:lnRef>
                  <a:fillRef idx="1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r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̂"/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acc>
                        </m:oMath>
                      </m:oMathPara>
                    </a14:m>
                    <a:endParaRPr lang="en-US" sz="1400" dirty="0">
                      <a:latin typeface="Montserrat" pitchFamily="2" charset="77"/>
                    </a:endParaRPr>
                  </a:p>
                </p:txBody>
              </p:sp>
            </mc:Choice>
            <mc:Fallback xmlns="">
              <p:sp>
                <p:nvSpPr>
                  <p:cNvPr id="42" name="Oval 41">
                    <a:extLst>
                      <a:ext uri="{FF2B5EF4-FFF2-40B4-BE49-F238E27FC236}">
                        <a16:creationId xmlns:a16="http://schemas.microsoft.com/office/drawing/2014/main" id="{0C709A97-35B3-6E4C-71E1-6E17C2EDD92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587275" y="1879720"/>
                    <a:ext cx="769692" cy="769691"/>
                  </a:xfrm>
                  <a:prstGeom prst="ellipse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3" name="Oval 42">
                    <a:extLst>
                      <a:ext uri="{FF2B5EF4-FFF2-40B4-BE49-F238E27FC236}">
                        <a16:creationId xmlns:a16="http://schemas.microsoft.com/office/drawing/2014/main" id="{08504EA0-879C-5A23-34D7-A41A17509D71}"/>
                      </a:ext>
                    </a:extLst>
                  </p:cNvPr>
                  <p:cNvSpPr/>
                  <p:nvPr/>
                </p:nvSpPr>
                <p:spPr>
                  <a:xfrm>
                    <a:off x="4916956" y="1879721"/>
                    <a:ext cx="769692" cy="769691"/>
                  </a:xfrm>
                  <a:prstGeom prst="ellipse">
                    <a:avLst/>
                  </a:prstGeom>
                  <a:solidFill>
                    <a:schemeClr val="accent3"/>
                  </a:solidFill>
                </p:spPr>
                <p:style>
                  <a:lnRef idx="3">
                    <a:schemeClr val="lt1"/>
                  </a:lnRef>
                  <a:fillRef idx="1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r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̂"/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acc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1400" dirty="0">
                      <a:latin typeface="Montserrat" pitchFamily="2" charset="77"/>
                    </a:endParaRPr>
                  </a:p>
                </p:txBody>
              </p:sp>
            </mc:Choice>
            <mc:Fallback xmlns="">
              <p:sp>
                <p:nvSpPr>
                  <p:cNvPr id="43" name="Oval 42">
                    <a:extLst>
                      <a:ext uri="{FF2B5EF4-FFF2-40B4-BE49-F238E27FC236}">
                        <a16:creationId xmlns:a16="http://schemas.microsoft.com/office/drawing/2014/main" id="{08504EA0-879C-5A23-34D7-A41A17509D71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916956" y="1879721"/>
                    <a:ext cx="769692" cy="769691"/>
                  </a:xfrm>
                  <a:prstGeom prst="ellipse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4" name="Oval 43">
                    <a:extLst>
                      <a:ext uri="{FF2B5EF4-FFF2-40B4-BE49-F238E27FC236}">
                        <a16:creationId xmlns:a16="http://schemas.microsoft.com/office/drawing/2014/main" id="{AB741125-2638-73BF-CEDE-7CDC5E7F4071}"/>
                      </a:ext>
                    </a:extLst>
                  </p:cNvPr>
                  <p:cNvSpPr/>
                  <p:nvPr/>
                </p:nvSpPr>
                <p:spPr>
                  <a:xfrm>
                    <a:off x="6246635" y="1879722"/>
                    <a:ext cx="769692" cy="769692"/>
                  </a:xfrm>
                  <a:prstGeom prst="ellipse">
                    <a:avLst/>
                  </a:prstGeom>
                  <a:solidFill>
                    <a:schemeClr val="accent3"/>
                  </a:solidFill>
                </p:spPr>
                <p:style>
                  <a:lnRef idx="3">
                    <a:schemeClr val="lt1"/>
                  </a:lnRef>
                  <a:fillRef idx="1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r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̂"/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acc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1400" dirty="0">
                      <a:latin typeface="Montserrat" pitchFamily="2" charset="77"/>
                    </a:endParaRPr>
                  </a:p>
                </p:txBody>
              </p:sp>
            </mc:Choice>
            <mc:Fallback xmlns="">
              <p:sp>
                <p:nvSpPr>
                  <p:cNvPr id="44" name="Oval 43">
                    <a:extLst>
                      <a:ext uri="{FF2B5EF4-FFF2-40B4-BE49-F238E27FC236}">
                        <a16:creationId xmlns:a16="http://schemas.microsoft.com/office/drawing/2014/main" id="{AB741125-2638-73BF-CEDE-7CDC5E7F4071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46635" y="1879722"/>
                    <a:ext cx="769692" cy="769692"/>
                  </a:xfrm>
                  <a:prstGeom prst="ellipse">
                    <a:avLst/>
                  </a:prstGeom>
                  <a:blipFill>
                    <a:blip r:embed="rId11"/>
                    <a:stretch>
                      <a:fillRect l="-204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5" name="Oval 44">
                    <a:extLst>
                      <a:ext uri="{FF2B5EF4-FFF2-40B4-BE49-F238E27FC236}">
                        <a16:creationId xmlns:a16="http://schemas.microsoft.com/office/drawing/2014/main" id="{5605C3BE-218D-CED5-B67E-B46687F03EBF}"/>
                      </a:ext>
                    </a:extLst>
                  </p:cNvPr>
                  <p:cNvSpPr/>
                  <p:nvPr/>
                </p:nvSpPr>
                <p:spPr>
                  <a:xfrm>
                    <a:off x="8905998" y="1879723"/>
                    <a:ext cx="769692" cy="769692"/>
                  </a:xfrm>
                  <a:prstGeom prst="ellipse">
                    <a:avLst/>
                  </a:prstGeom>
                  <a:solidFill>
                    <a:schemeClr val="accent3"/>
                  </a:solidFill>
                </p:spPr>
                <p:style>
                  <a:lnRef idx="3">
                    <a:schemeClr val="lt1"/>
                  </a:lnRef>
                  <a:fillRef idx="1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r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̂"/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acc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oMath>
                      </m:oMathPara>
                    </a14:m>
                    <a:endParaRPr lang="en-US" sz="1400" dirty="0">
                      <a:latin typeface="Montserrat" pitchFamily="2" charset="77"/>
                    </a:endParaRPr>
                  </a:p>
                </p:txBody>
              </p:sp>
            </mc:Choice>
            <mc:Fallback xmlns="">
              <p:sp>
                <p:nvSpPr>
                  <p:cNvPr id="45" name="Oval 44">
                    <a:extLst>
                      <a:ext uri="{FF2B5EF4-FFF2-40B4-BE49-F238E27FC236}">
                        <a16:creationId xmlns:a16="http://schemas.microsoft.com/office/drawing/2014/main" id="{5605C3BE-218D-CED5-B67E-B46687F03EB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905998" y="1879723"/>
                    <a:ext cx="769692" cy="769692"/>
                  </a:xfrm>
                  <a:prstGeom prst="ellipse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5281FF3E-F747-2CD7-6E87-14EC56C9C04A}"/>
                  </a:ext>
                </a:extLst>
              </p:cNvPr>
              <p:cNvGrpSpPr/>
              <p:nvPr/>
            </p:nvGrpSpPr>
            <p:grpSpPr>
              <a:xfrm>
                <a:off x="3166019" y="2154912"/>
                <a:ext cx="291513" cy="219312"/>
                <a:chOff x="3355014" y="2997200"/>
                <a:chExt cx="887046" cy="667348"/>
              </a:xfrm>
            </p:grpSpPr>
            <p:sp>
              <p:nvSpPr>
                <p:cNvPr id="48" name="Rectangle 47">
                  <a:extLst>
                    <a:ext uri="{FF2B5EF4-FFF2-40B4-BE49-F238E27FC236}">
                      <a16:creationId xmlns:a16="http://schemas.microsoft.com/office/drawing/2014/main" id="{51B965A5-34F3-01E0-1856-6B5AE43D59E6}"/>
                    </a:ext>
                  </a:extLst>
                </p:cNvPr>
                <p:cNvSpPr/>
                <p:nvPr/>
              </p:nvSpPr>
              <p:spPr>
                <a:xfrm>
                  <a:off x="3355014" y="2997200"/>
                  <a:ext cx="887046" cy="225706"/>
                </a:xfrm>
                <a:prstGeom prst="rect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5"/>
                </a:fillRef>
                <a:effectRef idx="1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0F49A2D6-526D-C647-D05E-4F512EED9B88}"/>
                    </a:ext>
                  </a:extLst>
                </p:cNvPr>
                <p:cNvSpPr/>
                <p:nvPr/>
              </p:nvSpPr>
              <p:spPr>
                <a:xfrm>
                  <a:off x="3355014" y="3438842"/>
                  <a:ext cx="887046" cy="225706"/>
                </a:xfrm>
                <a:prstGeom prst="rect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5"/>
                </a:fillRef>
                <a:effectRef idx="1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7" name="Oval 46">
                    <a:extLst>
                      <a:ext uri="{FF2B5EF4-FFF2-40B4-BE49-F238E27FC236}">
                        <a16:creationId xmlns:a16="http://schemas.microsoft.com/office/drawing/2014/main" id="{9BA84C6C-5537-DFEE-D1B9-0DE3D7F6C3EC}"/>
                      </a:ext>
                    </a:extLst>
                  </p:cNvPr>
                  <p:cNvSpPr/>
                  <p:nvPr/>
                </p:nvSpPr>
                <p:spPr>
                  <a:xfrm>
                    <a:off x="7576316" y="1879724"/>
                    <a:ext cx="769692" cy="769692"/>
                  </a:xfrm>
                  <a:prstGeom prst="ellipse">
                    <a:avLst/>
                  </a:prstGeom>
                  <a:solidFill>
                    <a:schemeClr val="accent3"/>
                  </a:solidFill>
                </p:spPr>
                <p:style>
                  <a:lnRef idx="3">
                    <a:schemeClr val="lt1"/>
                  </a:lnRef>
                  <a:fillRef idx="1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r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…</m:t>
                          </m:r>
                        </m:oMath>
                      </m:oMathPara>
                    </a14:m>
                    <a:endParaRPr lang="en-US" sz="1400" dirty="0">
                      <a:latin typeface="Montserrat" pitchFamily="2" charset="77"/>
                    </a:endParaRPr>
                  </a:p>
                </p:txBody>
              </p:sp>
            </mc:Choice>
            <mc:Fallback xmlns="">
              <p:sp>
                <p:nvSpPr>
                  <p:cNvPr id="47" name="Oval 46">
                    <a:extLst>
                      <a:ext uri="{FF2B5EF4-FFF2-40B4-BE49-F238E27FC236}">
                        <a16:creationId xmlns:a16="http://schemas.microsoft.com/office/drawing/2014/main" id="{9BA84C6C-5537-DFEE-D1B9-0DE3D7F6C3E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576316" y="1879724"/>
                    <a:ext cx="769692" cy="769692"/>
                  </a:xfrm>
                  <a:prstGeom prst="ellipse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Rounded Rectangle 50">
                  <a:extLst>
                    <a:ext uri="{FF2B5EF4-FFF2-40B4-BE49-F238E27FC236}">
                      <a16:creationId xmlns:a16="http://schemas.microsoft.com/office/drawing/2014/main" id="{58E8006D-53EA-07A3-7917-154C4B08F489}"/>
                    </a:ext>
                  </a:extLst>
                </p:cNvPr>
                <p:cNvSpPr/>
                <p:nvPr/>
              </p:nvSpPr>
              <p:spPr>
                <a:xfrm>
                  <a:off x="7320125" y="4232923"/>
                  <a:ext cx="1347421" cy="359119"/>
                </a:xfrm>
                <a:prstGeom prst="roundRect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sz="1400" b="0" i="1" dirty="0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1400" b="0" i="0" dirty="0" smtClean="0">
                                <a:latin typeface="Cambria Math" panose="02040503050406030204" pitchFamily="18" charset="0"/>
                              </a:rPr>
                              <m:t>min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14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400" b="0" i="1" dirty="0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</m:acc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sz="1400" dirty="0">
                    <a:latin typeface="Montserrat" pitchFamily="2" charset="77"/>
                  </a:endParaRPr>
                </a:p>
              </p:txBody>
            </p:sp>
          </mc:Choice>
          <mc:Fallback xmlns="">
            <p:sp>
              <p:nvSpPr>
                <p:cNvPr id="51" name="Rounded Rectangle 50">
                  <a:extLst>
                    <a:ext uri="{FF2B5EF4-FFF2-40B4-BE49-F238E27FC236}">
                      <a16:creationId xmlns:a16="http://schemas.microsoft.com/office/drawing/2014/main" id="{58E8006D-53EA-07A3-7917-154C4B08F48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20125" y="4232923"/>
                  <a:ext cx="1347421" cy="359119"/>
                </a:xfrm>
                <a:prstGeom prst="round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6" name="Title 4">
              <a:extLst>
                <a:ext uri="{FF2B5EF4-FFF2-40B4-BE49-F238E27FC236}">
                  <a16:creationId xmlns:a16="http://schemas.microsoft.com/office/drawing/2014/main" id="{D229CEFE-3C0C-5D3A-32D5-05EF0A1B6AA5}"/>
                </a:ext>
              </a:extLst>
            </p:cNvPr>
            <p:cNvSpPr txBox="1">
              <a:spLocks/>
            </p:cNvSpPr>
            <p:nvPr/>
          </p:nvSpPr>
          <p:spPr>
            <a:xfrm>
              <a:off x="4107046" y="5160675"/>
              <a:ext cx="1908174" cy="725838"/>
            </a:xfrm>
            <a:prstGeom prst="rect">
              <a:avLst/>
            </a:prstGeom>
            <a:effectLst/>
          </p:spPr>
          <p:txBody>
            <a:bodyPr vert="horz" lIns="91440" tIns="0" rIns="0" bIns="0" rtlCol="0" anchor="ctr">
              <a:normAutofit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3600" kern="1200" cap="none">
                  <a:ln w="3175" cmpd="sng">
                    <a:noFill/>
                  </a:ln>
                  <a:solidFill>
                    <a:schemeClr val="tx1"/>
                  </a:solidFill>
                  <a:effectLst/>
                  <a:latin typeface="Encode Sans" pitchFamily="2" charset="77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pPr algn="ctr"/>
              <a:r>
                <a:rPr lang="en-US" sz="1400" dirty="0" err="1">
                  <a:solidFill>
                    <a:schemeClr val="bg2">
                      <a:lumMod val="10000"/>
                    </a:schemeClr>
                  </a:solidFill>
                  <a:latin typeface="Montserrat" pitchFamily="2" charset="77"/>
                </a:rPr>
                <a:t>Predicción</a:t>
              </a:r>
              <a:endParaRPr lang="en-US" sz="1400" dirty="0">
                <a:solidFill>
                  <a:schemeClr val="bg2">
                    <a:lumMod val="10000"/>
                  </a:schemeClr>
                </a:solidFill>
                <a:latin typeface="Montserrat" pitchFamily="2" charset="7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Rounded Rectangle 56">
                  <a:extLst>
                    <a:ext uri="{FF2B5EF4-FFF2-40B4-BE49-F238E27FC236}">
                      <a16:creationId xmlns:a16="http://schemas.microsoft.com/office/drawing/2014/main" id="{A597BA20-A10B-AB76-DB0C-95DB647A76C3}"/>
                    </a:ext>
                  </a:extLst>
                </p:cNvPr>
                <p:cNvSpPr/>
                <p:nvPr/>
              </p:nvSpPr>
              <p:spPr>
                <a:xfrm>
                  <a:off x="7340967" y="5361528"/>
                  <a:ext cx="1347421" cy="359119"/>
                </a:xfrm>
                <a:prstGeom prst="roundRect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5"/>
                </a:fillRef>
                <a:effectRef idx="1">
                  <a:schemeClr val="accent5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40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400" i="1" dirty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acc>
                    </m:oMath>
                  </a14:m>
                  <a:r>
                    <a:rPr lang="en-US" sz="1400" dirty="0">
                      <a:latin typeface="Montserrat" pitchFamily="2" charset="77"/>
                    </a:rPr>
                    <a:t> =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400" dirty="0"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sz="1400" dirty="0"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̂"/>
                          <m:ctrlPr>
                            <a:rPr lang="en-US" sz="1400" i="1" dirty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400" i="1" dirty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sz="14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400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en-US" sz="1400" dirty="0">
                    <a:latin typeface="Montserrat" pitchFamily="2" charset="77"/>
                  </a:endParaRPr>
                </a:p>
              </p:txBody>
            </p:sp>
          </mc:Choice>
          <mc:Fallback xmlns="">
            <p:sp>
              <p:nvSpPr>
                <p:cNvPr id="57" name="Rounded Rectangle 56">
                  <a:extLst>
                    <a:ext uri="{FF2B5EF4-FFF2-40B4-BE49-F238E27FC236}">
                      <a16:creationId xmlns:a16="http://schemas.microsoft.com/office/drawing/2014/main" id="{A597BA20-A10B-AB76-DB0C-95DB647A76C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40967" y="5361528"/>
                  <a:ext cx="1347421" cy="359119"/>
                </a:xfrm>
                <a:prstGeom prst="roundRect">
                  <a:avLst/>
                </a:prstGeom>
                <a:blipFill>
                  <a:blip r:embed="rId15"/>
                  <a:stretch>
                    <a:fillRect b="-32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9" name="Title 4">
              <a:extLst>
                <a:ext uri="{FF2B5EF4-FFF2-40B4-BE49-F238E27FC236}">
                  <a16:creationId xmlns:a16="http://schemas.microsoft.com/office/drawing/2014/main" id="{363F202C-61C4-4ABA-B22B-654C3D9C3926}"/>
                </a:ext>
              </a:extLst>
            </p:cNvPr>
            <p:cNvSpPr txBox="1">
              <a:spLocks/>
            </p:cNvSpPr>
            <p:nvPr/>
          </p:nvSpPr>
          <p:spPr>
            <a:xfrm>
              <a:off x="-137222" y="1538253"/>
              <a:ext cx="2078926" cy="725838"/>
            </a:xfrm>
            <a:prstGeom prst="rect">
              <a:avLst/>
            </a:prstGeom>
            <a:effectLst/>
          </p:spPr>
          <p:txBody>
            <a:bodyPr vert="horz" lIns="91440" tIns="0" rIns="0" bIns="0" rtlCol="0" anchor="ctr">
              <a:normAutofit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3600" kern="1200" cap="none">
                  <a:ln w="3175" cmpd="sng">
                    <a:noFill/>
                  </a:ln>
                  <a:solidFill>
                    <a:schemeClr val="tx1"/>
                  </a:solidFill>
                  <a:effectLst/>
                  <a:latin typeface="Encode Sans" pitchFamily="2" charset="77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pPr algn="ctr"/>
              <a:r>
                <a:rPr lang="en-US" sz="1400" dirty="0" err="1">
                  <a:solidFill>
                    <a:schemeClr val="bg2">
                      <a:lumMod val="10000"/>
                    </a:schemeClr>
                  </a:solidFill>
                  <a:latin typeface="Montserrat" pitchFamily="2" charset="77"/>
                </a:rPr>
                <a:t>Fénomeno</a:t>
              </a:r>
              <a:r>
                <a:rPr lang="en-US" sz="1400" dirty="0">
                  <a:solidFill>
                    <a:schemeClr val="bg2">
                      <a:lumMod val="10000"/>
                    </a:schemeClr>
                  </a:solidFill>
                  <a:latin typeface="Montserrat" pitchFamily="2" charset="77"/>
                </a:rPr>
                <a:t> </a:t>
              </a:r>
              <a:r>
                <a:rPr lang="en-US" sz="1400" dirty="0" err="1">
                  <a:solidFill>
                    <a:schemeClr val="bg2">
                      <a:lumMod val="10000"/>
                    </a:schemeClr>
                  </a:solidFill>
                  <a:latin typeface="Montserrat" pitchFamily="2" charset="77"/>
                </a:rPr>
                <a:t>observado</a:t>
              </a:r>
              <a:endParaRPr lang="en-US" sz="1400" dirty="0">
                <a:solidFill>
                  <a:schemeClr val="bg2">
                    <a:lumMod val="10000"/>
                  </a:schemeClr>
                </a:solidFill>
                <a:latin typeface="Montserrat" pitchFamily="2" charset="77"/>
              </a:endParaRPr>
            </a:p>
          </p:txBody>
        </p:sp>
        <p:cxnSp>
          <p:nvCxnSpPr>
            <p:cNvPr id="61" name="Elbow Connector 60">
              <a:extLst>
                <a:ext uri="{FF2B5EF4-FFF2-40B4-BE49-F238E27FC236}">
                  <a16:creationId xmlns:a16="http://schemas.microsoft.com/office/drawing/2014/main" id="{09A91A5A-BCDA-A9D4-6EDF-5CFB86076BB9}"/>
                </a:ext>
              </a:extLst>
            </p:cNvPr>
            <p:cNvCxnSpPr>
              <a:stCxn id="9" idx="4"/>
              <a:endCxn id="41" idx="2"/>
            </p:cNvCxnSpPr>
            <p:nvPr/>
          </p:nvCxnSpPr>
          <p:spPr>
            <a:xfrm rot="16200000" flipH="1">
              <a:off x="2783092" y="2292372"/>
              <a:ext cx="792273" cy="1072551"/>
            </a:xfrm>
            <a:prstGeom prst="bentConnector2">
              <a:avLst/>
            </a:prstGeom>
            <a:ln w="9525" cap="flat" cmpd="sng" algn="ctr">
              <a:solidFill>
                <a:schemeClr val="accent3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875F8E63-9DA1-A90F-BE4E-025CC270B4A2}"/>
                </a:ext>
              </a:extLst>
            </p:cNvPr>
            <p:cNvGrpSpPr/>
            <p:nvPr/>
          </p:nvGrpSpPr>
          <p:grpSpPr>
            <a:xfrm>
              <a:off x="2262069" y="2837549"/>
              <a:ext cx="729754" cy="729754"/>
              <a:chOff x="4941751" y="2526860"/>
              <a:chExt cx="2328141" cy="2328141"/>
            </a:xfrm>
          </p:grpSpPr>
          <p:sp>
            <p:nvSpPr>
              <p:cNvPr id="29" name="Teardrop 28">
                <a:extLst>
                  <a:ext uri="{FF2B5EF4-FFF2-40B4-BE49-F238E27FC236}">
                    <a16:creationId xmlns:a16="http://schemas.microsoft.com/office/drawing/2014/main" id="{14C492F3-0447-3852-B6C7-0BBA416835D9}"/>
                  </a:ext>
                </a:extLst>
              </p:cNvPr>
              <p:cNvSpPr/>
              <p:nvPr/>
            </p:nvSpPr>
            <p:spPr>
              <a:xfrm rot="8100000">
                <a:off x="4941751" y="2526860"/>
                <a:ext cx="2328141" cy="2328141"/>
              </a:xfrm>
              <a:prstGeom prst="teardrop">
                <a:avLst/>
              </a:prstGeom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30" name="Graphic 29" descr="Database with solid fill">
                <a:extLst>
                  <a:ext uri="{FF2B5EF4-FFF2-40B4-BE49-F238E27FC236}">
                    <a16:creationId xmlns:a16="http://schemas.microsoft.com/office/drawing/2014/main" id="{FFB67388-6A5A-8038-7A24-57822AE5D0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p:blipFill>
            <p:spPr>
              <a:xfrm>
                <a:off x="5295821" y="2880930"/>
                <a:ext cx="1620001" cy="1620001"/>
              </a:xfrm>
              <a:prstGeom prst="rect">
                <a:avLst/>
              </a:prstGeom>
            </p:spPr>
          </p:pic>
        </p:grpSp>
        <p:cxnSp>
          <p:nvCxnSpPr>
            <p:cNvPr id="62" name="Elbow Connector 61">
              <a:extLst>
                <a:ext uri="{FF2B5EF4-FFF2-40B4-BE49-F238E27FC236}">
                  <a16:creationId xmlns:a16="http://schemas.microsoft.com/office/drawing/2014/main" id="{F7A5D2D3-63F2-712D-F75F-280FB61FE5FA}"/>
                </a:ext>
              </a:extLst>
            </p:cNvPr>
            <p:cNvCxnSpPr>
              <a:cxnSpLocks/>
              <a:stCxn id="41" idx="4"/>
              <a:endCxn id="51" idx="1"/>
            </p:cNvCxnSpPr>
            <p:nvPr/>
          </p:nvCxnSpPr>
          <p:spPr>
            <a:xfrm rot="16200000" flipH="1">
              <a:off x="5444165" y="2536523"/>
              <a:ext cx="667498" cy="3084421"/>
            </a:xfrm>
            <a:prstGeom prst="bentConnector2">
              <a:avLst/>
            </a:prstGeom>
            <a:ln w="9525" cap="flat" cmpd="sng" algn="ctr">
              <a:solidFill>
                <a:schemeClr val="accent3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7013EF01-EED0-5394-EAD1-9D70D1B600F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888825" y="4047125"/>
              <a:ext cx="730800" cy="730800"/>
              <a:chOff x="4941751" y="2526860"/>
              <a:chExt cx="2328141" cy="2328141"/>
            </a:xfrm>
          </p:grpSpPr>
          <p:sp>
            <p:nvSpPr>
              <p:cNvPr id="32" name="Teardrop 31">
                <a:extLst>
                  <a:ext uri="{FF2B5EF4-FFF2-40B4-BE49-F238E27FC236}">
                    <a16:creationId xmlns:a16="http://schemas.microsoft.com/office/drawing/2014/main" id="{3B9F1074-C715-857F-15CE-6BBF8BA49DCE}"/>
                  </a:ext>
                </a:extLst>
              </p:cNvPr>
              <p:cNvSpPr/>
              <p:nvPr/>
            </p:nvSpPr>
            <p:spPr>
              <a:xfrm rot="8100000">
                <a:off x="4941751" y="2526860"/>
                <a:ext cx="2328141" cy="2328141"/>
              </a:xfrm>
              <a:prstGeom prst="teardrop">
                <a:avLst/>
              </a:prstGeom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33" name="Graphic 32" descr="Database with solid fill">
                <a:extLst>
                  <a:ext uri="{FF2B5EF4-FFF2-40B4-BE49-F238E27FC236}">
                    <a16:creationId xmlns:a16="http://schemas.microsoft.com/office/drawing/2014/main" id="{680AD8EA-1FA8-793E-CD3A-B66936E2C0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p:blipFill>
            <p:spPr>
              <a:xfrm>
                <a:off x="5295821" y="2880930"/>
                <a:ext cx="1620000" cy="1620000"/>
              </a:xfrm>
              <a:prstGeom prst="rect">
                <a:avLst/>
              </a:prstGeom>
            </p:spPr>
          </p:pic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Rounded Rectangle 51">
                  <a:extLst>
                    <a:ext uri="{FF2B5EF4-FFF2-40B4-BE49-F238E27FC236}">
                      <a16:creationId xmlns:a16="http://schemas.microsoft.com/office/drawing/2014/main" id="{13670C7F-D612-53C0-AB1F-9CE3313627C9}"/>
                    </a:ext>
                  </a:extLst>
                </p:cNvPr>
                <p:cNvSpPr/>
                <p:nvPr/>
              </p:nvSpPr>
              <p:spPr>
                <a:xfrm>
                  <a:off x="5445920" y="4230122"/>
                  <a:ext cx="1347421" cy="359119"/>
                </a:xfrm>
                <a:prstGeom prst="roundRect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40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400" i="1" dirty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acc>
                    </m:oMath>
                  </a14:m>
                  <a:r>
                    <a:rPr lang="en-US" sz="1400" dirty="0">
                      <a:latin typeface="Montserrat" pitchFamily="2" charset="77"/>
                    </a:rPr>
                    <a:t> =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400" b="0" i="0" dirty="0" smtClean="0"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sz="1400" b="0" i="0" dirty="0" smtClean="0"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̂"/>
                          <m:ctrlPr>
                            <a:rPr lang="en-US" sz="1400" i="1" dirty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en-US" sz="1400" dirty="0">
                    <a:latin typeface="Montserrat" pitchFamily="2" charset="77"/>
                  </a:endParaRPr>
                </a:p>
              </p:txBody>
            </p:sp>
          </mc:Choice>
          <mc:Fallback xmlns="">
            <p:sp>
              <p:nvSpPr>
                <p:cNvPr id="52" name="Rounded Rectangle 51">
                  <a:extLst>
                    <a:ext uri="{FF2B5EF4-FFF2-40B4-BE49-F238E27FC236}">
                      <a16:creationId xmlns:a16="http://schemas.microsoft.com/office/drawing/2014/main" id="{13670C7F-D612-53C0-AB1F-9CE3313627C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45920" y="4230122"/>
                  <a:ext cx="1347421" cy="359119"/>
                </a:xfrm>
                <a:prstGeom prst="roundRect">
                  <a:avLst/>
                </a:prstGeom>
                <a:blipFill>
                  <a:blip r:embed="rId18"/>
                  <a:stretch>
                    <a:fillRect b="-32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8" name="Elbow Connector 67">
              <a:extLst>
                <a:ext uri="{FF2B5EF4-FFF2-40B4-BE49-F238E27FC236}">
                  <a16:creationId xmlns:a16="http://schemas.microsoft.com/office/drawing/2014/main" id="{6C449300-DEC6-ECE9-73EB-08931C9E6603}"/>
                </a:ext>
              </a:extLst>
            </p:cNvPr>
            <p:cNvCxnSpPr>
              <a:cxnSpLocks/>
              <a:stCxn id="52" idx="2"/>
              <a:endCxn id="57" idx="1"/>
            </p:cNvCxnSpPr>
            <p:nvPr/>
          </p:nvCxnSpPr>
          <p:spPr>
            <a:xfrm rot="16200000" flipH="1">
              <a:off x="6254376" y="4454496"/>
              <a:ext cx="951847" cy="1221336"/>
            </a:xfrm>
            <a:prstGeom prst="bentConnector2">
              <a:avLst/>
            </a:prstGeom>
            <a:ln w="9525" cap="flat" cmpd="sng" algn="ctr">
              <a:solidFill>
                <a:schemeClr val="accent3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8DBB6C9B-C8B7-3709-066B-DE7376328D1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750675" y="5155712"/>
              <a:ext cx="730800" cy="730800"/>
              <a:chOff x="4941751" y="2526860"/>
              <a:chExt cx="2328141" cy="2328141"/>
            </a:xfrm>
          </p:grpSpPr>
          <p:sp>
            <p:nvSpPr>
              <p:cNvPr id="54" name="Teardrop 53">
                <a:extLst>
                  <a:ext uri="{FF2B5EF4-FFF2-40B4-BE49-F238E27FC236}">
                    <a16:creationId xmlns:a16="http://schemas.microsoft.com/office/drawing/2014/main" id="{752EF639-5E37-DF5B-1274-46C4B3AD8C9F}"/>
                  </a:ext>
                </a:extLst>
              </p:cNvPr>
              <p:cNvSpPr/>
              <p:nvPr/>
            </p:nvSpPr>
            <p:spPr>
              <a:xfrm rot="8100000">
                <a:off x="4941751" y="2526860"/>
                <a:ext cx="2328141" cy="2328141"/>
              </a:xfrm>
              <a:prstGeom prst="teardrop">
                <a:avLst/>
              </a:prstGeom>
              <a:solidFill>
                <a:schemeClr val="accent5"/>
              </a:solidFill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55" name="Graphic 54" descr="Database with solid fill">
                <a:extLst>
                  <a:ext uri="{FF2B5EF4-FFF2-40B4-BE49-F238E27FC236}">
                    <a16:creationId xmlns:a16="http://schemas.microsoft.com/office/drawing/2014/main" id="{CC069E58-DD1A-AB1A-B988-9156C93AA4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p:blipFill>
            <p:spPr>
              <a:xfrm>
                <a:off x="5295821" y="2880930"/>
                <a:ext cx="1620000" cy="1620000"/>
              </a:xfrm>
              <a:prstGeom prst="rect">
                <a:avLst/>
              </a:prstGeom>
            </p:spPr>
          </p:pic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277DFEF9-D152-D5AD-F5F6-8F0218E3F5E7}"/>
                  </a:ext>
                </a:extLst>
              </p:cNvPr>
              <p:cNvSpPr txBox="1"/>
              <p:nvPr/>
            </p:nvSpPr>
            <p:spPr>
              <a:xfrm>
                <a:off x="706437" y="4783138"/>
                <a:ext cx="257810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log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277DFEF9-D152-D5AD-F5F6-8F0218E3F5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437" y="4783138"/>
                <a:ext cx="2578100" cy="400110"/>
              </a:xfrm>
              <a:prstGeom prst="rect">
                <a:avLst/>
              </a:prstGeom>
              <a:blipFill>
                <a:blip r:embed="rId19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Title 4">
            <a:extLst>
              <a:ext uri="{FF2B5EF4-FFF2-40B4-BE49-F238E27FC236}">
                <a16:creationId xmlns:a16="http://schemas.microsoft.com/office/drawing/2014/main" id="{9C4E9413-E865-96EE-62EE-D320DA2B3DE8}"/>
              </a:ext>
            </a:extLst>
          </p:cNvPr>
          <p:cNvSpPr txBox="1">
            <a:spLocks/>
          </p:cNvSpPr>
          <p:nvPr/>
        </p:nvSpPr>
        <p:spPr>
          <a:xfrm>
            <a:off x="1144158" y="5229225"/>
            <a:ext cx="1908175" cy="725838"/>
          </a:xfrm>
          <a:prstGeom prst="rect">
            <a:avLst/>
          </a:prstGeom>
          <a:effectLst/>
        </p:spPr>
        <p:txBody>
          <a:bodyPr vert="horz" lIns="91440" tIns="0" rIns="0" bIns="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Encode Sans" pitchFamily="2" charset="77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1400" dirty="0">
                <a:solidFill>
                  <a:schemeClr val="bg2">
                    <a:lumMod val="10000"/>
                  </a:schemeClr>
                </a:solidFill>
                <a:latin typeface="Montserrat" pitchFamily="2" charset="77"/>
              </a:rPr>
              <a:t>Liga </a:t>
            </a:r>
            <a:r>
              <a:rPr lang="en-US" sz="1400" dirty="0" err="1">
                <a:solidFill>
                  <a:schemeClr val="bg2">
                    <a:lumMod val="10000"/>
                  </a:schemeClr>
                </a:solidFill>
                <a:latin typeface="Montserrat" pitchFamily="2" charset="77"/>
              </a:rPr>
              <a:t>Canónica</a:t>
            </a:r>
            <a:endParaRPr lang="en-US" sz="1400" dirty="0">
              <a:solidFill>
                <a:schemeClr val="bg2">
                  <a:lumMod val="10000"/>
                </a:schemeClr>
              </a:solidFill>
              <a:latin typeface="Montserrat" pitchFamily="2" charset="77"/>
            </a:endParaRPr>
          </a:p>
        </p:txBody>
      </p:sp>
      <p:sp>
        <p:nvSpPr>
          <p:cNvPr id="64" name="Title 4">
            <a:extLst>
              <a:ext uri="{FF2B5EF4-FFF2-40B4-BE49-F238E27FC236}">
                <a16:creationId xmlns:a16="http://schemas.microsoft.com/office/drawing/2014/main" id="{652E9E51-D70A-923D-AAB9-EBC34963B93F}"/>
              </a:ext>
            </a:extLst>
          </p:cNvPr>
          <p:cNvSpPr txBox="1">
            <a:spLocks/>
          </p:cNvSpPr>
          <p:nvPr/>
        </p:nvSpPr>
        <p:spPr>
          <a:xfrm>
            <a:off x="1139395" y="5431949"/>
            <a:ext cx="1908175" cy="725838"/>
          </a:xfrm>
          <a:prstGeom prst="rect">
            <a:avLst/>
          </a:prstGeom>
          <a:effectLst/>
        </p:spPr>
        <p:txBody>
          <a:bodyPr vert="horz" lIns="91440" tIns="0" rIns="0" bIns="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Encode Sans" pitchFamily="2" charset="77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1100" i="1" dirty="0">
                <a:solidFill>
                  <a:schemeClr val="bg2">
                    <a:lumMod val="10000"/>
                  </a:schemeClr>
                </a:solidFill>
                <a:latin typeface="Montserrat" pitchFamily="2" charset="77"/>
              </a:rPr>
              <a:t>Link </a:t>
            </a:r>
            <a:r>
              <a:rPr lang="en-US" sz="1100" i="1" dirty="0" err="1">
                <a:solidFill>
                  <a:schemeClr val="bg2">
                    <a:lumMod val="10000"/>
                  </a:schemeClr>
                </a:solidFill>
                <a:latin typeface="Montserrat" pitchFamily="2" charset="77"/>
              </a:rPr>
              <a:t>fucntion</a:t>
            </a:r>
            <a:endParaRPr lang="en-US" sz="1100" i="1" dirty="0">
              <a:solidFill>
                <a:schemeClr val="bg2">
                  <a:lumMod val="10000"/>
                </a:schemeClr>
              </a:solidFill>
              <a:latin typeface="Montserrat" pitchFamily="2" charset="77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378DEC4-7274-915D-CE68-EE3D55C39389}"/>
              </a:ext>
            </a:extLst>
          </p:cNvPr>
          <p:cNvCxnSpPr>
            <a:cxnSpLocks/>
          </p:cNvCxnSpPr>
          <p:nvPr/>
        </p:nvCxnSpPr>
        <p:spPr>
          <a:xfrm flipV="1">
            <a:off x="2093483" y="5194053"/>
            <a:ext cx="4763" cy="2758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30267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E81CD0DA-7E65-AF54-1A94-DC19F3E755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1836" y="1853235"/>
            <a:ext cx="4453200" cy="44532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EC4EA12-C32B-2233-4F2D-1FA0E47E1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Regresión</a:t>
            </a:r>
            <a:r>
              <a:rPr lang="en-US" dirty="0"/>
              <a:t> Poisson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DA6A87A-0D6F-1BE4-3AD0-4A38EF22744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89581" y="1954627"/>
                <a:ext cx="6082682" cy="468153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1400" dirty="0"/>
                  <a:t>Ya que </a:t>
                </a:r>
                <a:r>
                  <a:rPr lang="en-US" sz="1400" dirty="0" err="1"/>
                  <a:t>nuestro</a:t>
                </a:r>
                <a:r>
                  <a:rPr lang="en-US" sz="1400" dirty="0"/>
                  <a:t> </a:t>
                </a:r>
                <a:r>
                  <a:rPr lang="en-US" sz="1400" dirty="0" err="1"/>
                  <a:t>modelo</a:t>
                </a:r>
                <a:r>
                  <a:rPr lang="en-US" sz="1400" dirty="0"/>
                  <a:t> </a:t>
                </a:r>
                <a:r>
                  <a:rPr lang="en-US" sz="1400" dirty="0" err="1"/>
                  <a:t>tiene</a:t>
                </a:r>
                <a:r>
                  <a:rPr lang="en-US" sz="1400" dirty="0"/>
                  <a:t> la </a:t>
                </a:r>
                <a:r>
                  <a:rPr lang="en-US" sz="1400" dirty="0" err="1"/>
                  <a:t>siguiente</a:t>
                </a:r>
                <a:r>
                  <a:rPr lang="en-US" sz="1400" dirty="0"/>
                  <a:t> forma:</a:t>
                </a:r>
              </a:p>
              <a:p>
                <a:pPr marL="0" indent="0">
                  <a:buNone/>
                </a:pPr>
                <a:endParaRPr lang="en-US" sz="1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func>
                            <m:func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400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</m:d>
                            </m:e>
                          </m:func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1400" b="0" i="1" smtClean="0">
                          <a:latin typeface="Cambria Math" panose="02040503050406030204" pitchFamily="18" charset="0"/>
                        </a:rPr>
                        <m:t>ϵ</m:t>
                      </m:r>
                    </m:oMath>
                  </m:oMathPara>
                </a14:m>
                <a:endParaRPr lang="en-US" sz="1400" dirty="0"/>
              </a:p>
              <a:p>
                <a:pPr marL="0" indent="0">
                  <a:buNone/>
                </a:pPr>
                <a:endParaRPr lang="en-US" sz="1400" dirty="0"/>
              </a:p>
              <a:p>
                <a:pPr marL="0" indent="0">
                  <a:buNone/>
                </a:pPr>
                <a:r>
                  <a:rPr lang="en-US" sz="1400" dirty="0" err="1"/>
                  <a:t>resulta</a:t>
                </a:r>
                <a:r>
                  <a:rPr lang="en-US" sz="1400" dirty="0"/>
                  <a:t> </a:t>
                </a:r>
                <a:r>
                  <a:rPr lang="en-US" sz="1400" dirty="0" err="1"/>
                  <a:t>más</a:t>
                </a:r>
                <a:r>
                  <a:rPr lang="en-US" sz="1400" dirty="0"/>
                  <a:t> </a:t>
                </a:r>
                <a:r>
                  <a:rPr lang="en-US" sz="1400" dirty="0" err="1"/>
                  <a:t>facil</a:t>
                </a:r>
                <a:r>
                  <a:rPr lang="en-US" sz="1400" dirty="0"/>
                  <a:t> </a:t>
                </a:r>
                <a:r>
                  <a:rPr lang="en-US" sz="1400" dirty="0" err="1"/>
                  <a:t>interpretarlo</a:t>
                </a:r>
                <a:r>
                  <a:rPr lang="en-US" sz="1400" dirty="0"/>
                  <a:t> </a:t>
                </a:r>
                <a:r>
                  <a:rPr lang="en-US" sz="1400" dirty="0" err="1"/>
                  <a:t>si</a:t>
                </a:r>
                <a:r>
                  <a:rPr lang="en-US" sz="1400" dirty="0"/>
                  <a:t> lo </a:t>
                </a:r>
                <a:r>
                  <a:rPr lang="en-US" sz="1400" dirty="0" err="1"/>
                  <a:t>regresamos</a:t>
                </a:r>
                <a:r>
                  <a:rPr lang="en-US" sz="1400" dirty="0"/>
                  <a:t> a </a:t>
                </a:r>
                <a:r>
                  <a:rPr lang="en-US" sz="1400" dirty="0" err="1"/>
                  <a:t>su</a:t>
                </a:r>
                <a:r>
                  <a:rPr lang="en-US" sz="1400" dirty="0"/>
                  <a:t> forma original</a:t>
                </a:r>
              </a:p>
              <a:p>
                <a:pPr marL="0" indent="0">
                  <a:buNone/>
                </a:pPr>
                <a:endParaRPr lang="en-US" sz="1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1400" i="1"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p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s-ES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s-ES" sz="1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sup>
                      </m:sSup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p>
                      </m:sSup>
                      <m:sSup>
                        <m:s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  <m:sSup>
                        <m:s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sup>
                      </m:sSup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400" dirty="0"/>
              </a:p>
              <a:p>
                <a:pPr marL="0" indent="0">
                  <a:buNone/>
                </a:pPr>
                <a:endParaRPr lang="en-US" sz="1400" dirty="0"/>
              </a:p>
              <a:p>
                <a:pPr marL="0" indent="0">
                  <a:buNone/>
                </a:pPr>
                <a:r>
                  <a:rPr lang="en-US" sz="1400" dirty="0"/>
                  <a:t>de </a:t>
                </a:r>
                <a:r>
                  <a:rPr lang="en-US" sz="1400" dirty="0" err="1"/>
                  <a:t>esta</a:t>
                </a:r>
                <a:r>
                  <a:rPr lang="en-US" sz="1400" dirty="0"/>
                  <a:t> forma:</a:t>
                </a:r>
              </a:p>
              <a:p>
                <a:pPr marL="0" indent="0">
                  <a:buNone/>
                </a:pPr>
                <a:endParaRPr lang="en-US" sz="14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sup>
                    </m:sSup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sz="1400" b="0" dirty="0"/>
                  <a:t> es </a:t>
                </a:r>
                <a:r>
                  <a:rPr lang="en-US" sz="1400" b="0" dirty="0" err="1"/>
                  <a:t>el</a:t>
                </a:r>
                <a:r>
                  <a:rPr lang="en-US" sz="1400" b="0" dirty="0"/>
                  <a:t> </a:t>
                </a:r>
                <a:r>
                  <a:rPr lang="en-US" sz="1400" b="0" dirty="0" err="1"/>
                  <a:t>conteo</a:t>
                </a:r>
                <a:r>
                  <a:rPr lang="en-US" sz="1400" b="0" dirty="0"/>
                  <a:t> base </a:t>
                </a:r>
                <a:r>
                  <a:rPr lang="en-US" sz="1400" b="0" dirty="0" err="1"/>
                  <a:t>cuando</a:t>
                </a:r>
                <a:r>
                  <a:rPr lang="en-US" sz="1400" b="0" dirty="0"/>
                  <a:t>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1400" b="0" dirty="0"/>
              </a:p>
              <a:p>
                <a:pPr marL="0" indent="0">
                  <a:buNone/>
                </a:pPr>
                <a:endParaRPr lang="en-US" sz="1400" b="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p>
                    </m:sSup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sz="1400" dirty="0"/>
                  <a:t> es </a:t>
                </a:r>
                <a:r>
                  <a:rPr lang="en-US" sz="1400" dirty="0" err="1"/>
                  <a:t>el</a:t>
                </a:r>
                <a:r>
                  <a:rPr lang="en-US" sz="1400" dirty="0"/>
                  <a:t> factor </a:t>
                </a:r>
                <a:r>
                  <a:rPr lang="en-US" sz="1400" dirty="0" err="1"/>
                  <a:t>multiplicativo</a:t>
                </a:r>
                <a:r>
                  <a:rPr lang="en-US" sz="1400" dirty="0"/>
                  <a:t> </a:t>
                </a:r>
                <a:r>
                  <a:rPr lang="en-US" sz="1400" dirty="0" err="1"/>
                  <a:t>en</a:t>
                </a:r>
                <a:r>
                  <a:rPr lang="en-US" sz="1400" dirty="0"/>
                  <a:t> </a:t>
                </a:r>
                <a:r>
                  <a:rPr lang="en-US" sz="1400" dirty="0" err="1"/>
                  <a:t>el</a:t>
                </a:r>
                <a:r>
                  <a:rPr lang="en-US" sz="1400" dirty="0"/>
                  <a:t> que cambia </a:t>
                </a:r>
                <a:r>
                  <a:rPr lang="en-US" sz="1400" dirty="0" err="1"/>
                  <a:t>el</a:t>
                </a:r>
                <a:r>
                  <a:rPr lang="en-US" sz="1400" dirty="0"/>
                  <a:t> </a:t>
                </a:r>
                <a:r>
                  <a:rPr lang="en-US" sz="1400" dirty="0" err="1"/>
                  <a:t>conteo</a:t>
                </a:r>
                <a:r>
                  <a:rPr lang="en-US" sz="1400" dirty="0"/>
                  <a:t> ante un </a:t>
                </a:r>
                <a:r>
                  <a:rPr lang="en-US" sz="1400" dirty="0" err="1"/>
                  <a:t>cambio</a:t>
                </a:r>
                <a:r>
                  <a:rPr lang="en-US" sz="1400" dirty="0"/>
                  <a:t> </a:t>
                </a:r>
                <a:r>
                  <a:rPr lang="en-US" sz="1400" dirty="0" err="1"/>
                  <a:t>en</a:t>
                </a:r>
                <a:r>
                  <a:rPr lang="en-US" sz="1400" dirty="0"/>
                  <a:t>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1400" dirty="0"/>
                  <a:t> (relación de tasa de </a:t>
                </a:r>
                <a:r>
                  <a:rPr lang="en-US" sz="1400" dirty="0" err="1"/>
                  <a:t>incidencia</a:t>
                </a:r>
                <a:r>
                  <a:rPr lang="en-US" sz="1400" dirty="0"/>
                  <a:t>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DA6A87A-0D6F-1BE4-3AD0-4A38EF22744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9581" y="1954627"/>
                <a:ext cx="6082682" cy="4681537"/>
              </a:xfrm>
              <a:blipFill>
                <a:blip r:embed="rId3"/>
                <a:stretch>
                  <a:fillRect l="-208" t="-542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992BEA-4752-49F2-DBFD-19A8339FB0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ES" noProof="0" dirty="0" err="1"/>
              <a:t>r.rosado@tec.mx</a:t>
            </a:r>
            <a:endParaRPr lang="es-E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90B086-FDE6-3685-C280-03305147B4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14100" y="6273800"/>
            <a:ext cx="437547" cy="584200"/>
          </a:xfrm>
        </p:spPr>
        <p:txBody>
          <a:bodyPr/>
          <a:lstStyle/>
          <a:p>
            <a:pPr rtl="0"/>
            <a:fld id="{4FAB73BC-B049-4115-A692-8D63A059BFB8}" type="slidenum">
              <a:rPr lang="es-ES" noProof="0" smtClean="0"/>
              <a:t>31</a:t>
            </a:fld>
            <a:endParaRPr lang="es-ES" noProof="0" dirty="0"/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C8BF91AA-555F-ABA5-3A51-BE5DE8F78430}"/>
              </a:ext>
            </a:extLst>
          </p:cNvPr>
          <p:cNvSpPr txBox="1">
            <a:spLocks/>
          </p:cNvSpPr>
          <p:nvPr/>
        </p:nvSpPr>
        <p:spPr>
          <a:xfrm>
            <a:off x="577385" y="1229344"/>
            <a:ext cx="1608031" cy="725838"/>
          </a:xfrm>
          <a:prstGeom prst="rect">
            <a:avLst/>
          </a:prstGeom>
          <a:effectLst/>
        </p:spPr>
        <p:txBody>
          <a:bodyPr vert="horz" lIns="91440" tIns="0" rIns="0" bIns="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Encode Sans" pitchFamily="2" charset="77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1600" dirty="0" err="1">
                <a:solidFill>
                  <a:schemeClr val="bg2">
                    <a:lumMod val="10000"/>
                  </a:schemeClr>
                </a:solidFill>
                <a:latin typeface="Montserrat" pitchFamily="2" charset="77"/>
              </a:rPr>
              <a:t>Interpretación</a:t>
            </a:r>
            <a:endParaRPr lang="en-US" sz="1600" dirty="0">
              <a:solidFill>
                <a:schemeClr val="bg2">
                  <a:lumMod val="10000"/>
                </a:schemeClr>
              </a:solidFill>
              <a:latin typeface="Montserrat" pitchFamily="2" charset="7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34793586-275A-3459-2CDA-C59A20426434}"/>
                  </a:ext>
                </a:extLst>
              </p:cNvPr>
              <p:cNvSpPr/>
              <p:nvPr/>
            </p:nvSpPr>
            <p:spPr>
              <a:xfrm>
                <a:off x="10596563" y="4645232"/>
                <a:ext cx="447261" cy="447261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200" dirty="0">
                  <a:latin typeface="Montserrat" pitchFamily="2" charset="77"/>
                </a:endParaRPr>
              </a:p>
            </p:txBody>
          </p:sp>
        </mc:Choice>
        <mc:Fallback xmlns="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34793586-275A-3459-2CDA-C59A204264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96563" y="4645232"/>
                <a:ext cx="447261" cy="447261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9E79196C-1529-9A7E-4FB7-DA4E55348CEC}"/>
                  </a:ext>
                </a:extLst>
              </p:cNvPr>
              <p:cNvSpPr/>
              <p:nvPr/>
            </p:nvSpPr>
            <p:spPr>
              <a:xfrm>
                <a:off x="7233064" y="5250277"/>
                <a:ext cx="447261" cy="447261"/>
              </a:xfrm>
              <a:prstGeom prst="ellipse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1200" dirty="0">
                  <a:latin typeface="Montserrat" pitchFamily="2" charset="77"/>
                </a:endParaRPr>
              </a:p>
            </p:txBody>
          </p:sp>
        </mc:Choice>
        <mc:Fallback xmlns=""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9E79196C-1529-9A7E-4FB7-DA4E55348C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3064" y="5250277"/>
                <a:ext cx="447261" cy="447261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61327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5">
                <a:extLst>
                  <a:ext uri="{FF2B5EF4-FFF2-40B4-BE49-F238E27FC236}">
                    <a16:creationId xmlns:a16="http://schemas.microsoft.com/office/drawing/2014/main" id="{AD6F9C68-267D-57F5-1CF2-AC933F183BF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95325" y="1592262"/>
                <a:ext cx="10837863" cy="4573587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sz="1800" dirty="0"/>
                  <a:t>Para la </a:t>
                </a:r>
                <a:r>
                  <a:rPr lang="en-US" sz="1800" dirty="0" err="1"/>
                  <a:t>selección</a:t>
                </a:r>
                <a:r>
                  <a:rPr lang="en-US" sz="1800" dirty="0"/>
                  <a:t> de </a:t>
                </a:r>
                <a:r>
                  <a:rPr lang="en-US" sz="1800" dirty="0" err="1"/>
                  <a:t>nuestro</a:t>
                </a:r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1800" dirty="0"/>
                  <a:t> </a:t>
                </a:r>
                <a:r>
                  <a:rPr lang="en-US" sz="1800" dirty="0" err="1"/>
                  <a:t>utilizaremos</a:t>
                </a:r>
                <a:r>
                  <a:rPr lang="en-US" sz="1800" dirty="0"/>
                  <a:t> </a:t>
                </a:r>
                <a:r>
                  <a:rPr lang="en-US" sz="1800" dirty="0" err="1"/>
                  <a:t>los</a:t>
                </a:r>
                <a:r>
                  <a:rPr lang="en-US" sz="1800" dirty="0"/>
                  <a:t> </a:t>
                </a:r>
                <a:r>
                  <a:rPr lang="en-US" sz="1800" dirty="0" err="1"/>
                  <a:t>criterios</a:t>
                </a:r>
                <a:r>
                  <a:rPr lang="en-US" sz="1800" dirty="0"/>
                  <a:t> de Akaike (AIC) y Schwarz (BIC). Ambos </a:t>
                </a:r>
                <a:r>
                  <a:rPr lang="en-US" sz="1800" dirty="0" err="1"/>
                  <a:t>introducen</a:t>
                </a:r>
                <a:r>
                  <a:rPr lang="en-US" sz="1800" dirty="0"/>
                  <a:t> </a:t>
                </a:r>
                <a:r>
                  <a:rPr lang="en-US" sz="1800" dirty="0" err="1"/>
                  <a:t>una</a:t>
                </a:r>
                <a:r>
                  <a:rPr lang="en-US" sz="1800" dirty="0"/>
                  <a:t> </a:t>
                </a:r>
                <a:r>
                  <a:rPr lang="en-US" sz="1800" dirty="0" err="1"/>
                  <a:t>penalización</a:t>
                </a:r>
                <a:r>
                  <a:rPr lang="en-US" sz="1800" dirty="0"/>
                  <a:t> </a:t>
                </a:r>
                <a:r>
                  <a:rPr lang="en-US" sz="1800" dirty="0" err="1"/>
                  <a:t>en</a:t>
                </a:r>
                <a:r>
                  <a:rPr lang="en-US" sz="1800" dirty="0"/>
                  <a:t> </a:t>
                </a:r>
                <a:r>
                  <a:rPr lang="en-US" sz="1800" dirty="0" err="1"/>
                  <a:t>función</a:t>
                </a:r>
                <a:r>
                  <a:rPr lang="en-US" sz="1800" dirty="0"/>
                  <a:t> del </a:t>
                </a:r>
                <a:r>
                  <a:rPr lang="en-US" sz="1800" dirty="0" err="1"/>
                  <a:t>número</a:t>
                </a:r>
                <a:r>
                  <a:rPr lang="en-US" sz="1800" dirty="0"/>
                  <a:t> de </a:t>
                </a:r>
                <a:r>
                  <a:rPr lang="en-US" sz="1800" dirty="0" err="1"/>
                  <a:t>parámetros</a:t>
                </a:r>
                <a:r>
                  <a:rPr lang="en-US" sz="1800" dirty="0"/>
                  <a:t> </a:t>
                </a:r>
                <a:r>
                  <a:rPr lang="en-US" sz="1800" dirty="0" err="1"/>
                  <a:t>en</a:t>
                </a:r>
                <a:r>
                  <a:rPr lang="en-US" sz="1800" dirty="0"/>
                  <a:t> </a:t>
                </a:r>
                <a:r>
                  <a:rPr lang="en-US" sz="1800" dirty="0" err="1"/>
                  <a:t>el</a:t>
                </a:r>
                <a:r>
                  <a:rPr lang="en-US" sz="1800" dirty="0"/>
                  <a:t> </a:t>
                </a:r>
                <a:r>
                  <a:rPr lang="en-US" sz="1800" dirty="0" err="1"/>
                  <a:t>modelo</a:t>
                </a:r>
                <a:r>
                  <a:rPr lang="en-US" sz="1800" dirty="0"/>
                  <a:t>, </a:t>
                </a:r>
                <a:r>
                  <a:rPr lang="en-US" sz="1800" dirty="0" err="1"/>
                  <a:t>evitando</a:t>
                </a:r>
                <a:r>
                  <a:rPr lang="en-US" sz="1800" dirty="0"/>
                  <a:t> </a:t>
                </a:r>
                <a:r>
                  <a:rPr lang="en-US" sz="1800" dirty="0" err="1"/>
                  <a:t>así</a:t>
                </a:r>
                <a:r>
                  <a:rPr lang="en-US" sz="1800" dirty="0"/>
                  <a:t> un </a:t>
                </a:r>
                <a:r>
                  <a:rPr lang="en-US" sz="1800" dirty="0" err="1"/>
                  <a:t>sobre</a:t>
                </a:r>
                <a:r>
                  <a:rPr lang="en-US" sz="1800" dirty="0"/>
                  <a:t> </a:t>
                </a:r>
                <a:r>
                  <a:rPr lang="en-US" sz="1800" dirty="0" err="1"/>
                  <a:t>ajuste</a:t>
                </a:r>
                <a:r>
                  <a:rPr lang="en-US" sz="1800" dirty="0"/>
                  <a:t> </a:t>
                </a:r>
                <a:r>
                  <a:rPr lang="en-US" sz="1800" dirty="0" err="1"/>
                  <a:t>excesivo</a:t>
                </a:r>
                <a:r>
                  <a:rPr lang="en-US" sz="1800" dirty="0"/>
                  <a:t> </a:t>
                </a:r>
                <a:r>
                  <a:rPr lang="en-US" sz="1800" dirty="0" err="1"/>
                  <a:t>derivado</a:t>
                </a:r>
                <a:r>
                  <a:rPr lang="en-US" sz="1800" dirty="0"/>
                  <a:t> de </a:t>
                </a:r>
                <a:r>
                  <a:rPr lang="en-US" sz="1800" dirty="0" err="1"/>
                  <a:t>introducir</a:t>
                </a:r>
                <a:r>
                  <a:rPr lang="en-US" sz="1800" dirty="0"/>
                  <a:t> </a:t>
                </a:r>
                <a:r>
                  <a:rPr lang="en-US" sz="1800" dirty="0" err="1"/>
                  <a:t>muchas</a:t>
                </a:r>
                <a:r>
                  <a:rPr lang="en-US" sz="1800" dirty="0"/>
                  <a:t> variables.</a:t>
                </a:r>
              </a:p>
            </p:txBody>
          </p:sp>
        </mc:Choice>
        <mc:Fallback xmlns="">
          <p:sp>
            <p:nvSpPr>
              <p:cNvPr id="9" name="Content Placeholder 5">
                <a:extLst>
                  <a:ext uri="{FF2B5EF4-FFF2-40B4-BE49-F238E27FC236}">
                    <a16:creationId xmlns:a16="http://schemas.microsoft.com/office/drawing/2014/main" id="{AD6F9C68-267D-57F5-1CF2-AC933F183BF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95325" y="1592262"/>
                <a:ext cx="10837863" cy="4573587"/>
              </a:xfrm>
              <a:blipFill>
                <a:blip r:embed="rId2"/>
                <a:stretch>
                  <a:fillRect l="-4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219858A3-BD87-CE6A-6959-98B6C6151B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err="1"/>
              <a:t>Criterios</a:t>
            </a:r>
            <a:r>
              <a:rPr lang="en-US" dirty="0"/>
              <a:t> de </a:t>
            </a:r>
            <a:r>
              <a:rPr lang="en-US" dirty="0" err="1"/>
              <a:t>Información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29855A-AB1E-BD16-B6B7-0F44CEA472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ES" noProof="0" dirty="0" err="1"/>
              <a:t>r.rosado@tec.mx</a:t>
            </a:r>
            <a:endParaRPr lang="es-E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3273F1-91A2-A8CB-D52E-0ECFE34F4D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es-ES" noProof="0" smtClean="0"/>
              <a:t>32</a:t>
            </a:fld>
            <a:endParaRPr lang="es-ES" noProof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7">
                <a:extLst>
                  <a:ext uri="{FF2B5EF4-FFF2-40B4-BE49-F238E27FC236}">
                    <a16:creationId xmlns:a16="http://schemas.microsoft.com/office/drawing/2014/main" id="{8774FD2E-6F7C-2106-D52E-7285A663C2C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95325" y="3465513"/>
                <a:ext cx="10825121" cy="187166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Montserrat" pitchFamily="2" charset="77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Montserrat" pitchFamily="2" charset="77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Montserrat" pitchFamily="2" charset="77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Montserrat" pitchFamily="2" charset="77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Montserrat" pitchFamily="2" charset="77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log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⁡(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+2 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𝐺𝑟𝑎𝑑𝑜𝑠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𝐿𝑖𝑏𝑒𝑟𝑡𝑎𝑑</m:t>
                      </m:r>
                    </m:oMath>
                  </m:oMathPara>
                </a14:m>
                <a:endParaRPr lang="en-US" b="0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𝐼𝐶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log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⁡(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)+2 ∗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𝐺𝑟𝑎𝑑𝑜𝑠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𝑑𝑒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𝐿𝑖𝑏𝑒𝑟𝑡𝑎𝑑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log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11" name="Content Placeholder 7">
                <a:extLst>
                  <a:ext uri="{FF2B5EF4-FFF2-40B4-BE49-F238E27FC236}">
                    <a16:creationId xmlns:a16="http://schemas.microsoft.com/office/drawing/2014/main" id="{8774FD2E-6F7C-2106-D52E-7285A663C2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325" y="3465513"/>
                <a:ext cx="10825121" cy="1871662"/>
              </a:xfrm>
              <a:prstGeom prst="rect">
                <a:avLst/>
              </a:prstGeom>
              <a:blipFill>
                <a:blip r:embed="rId3"/>
                <a:stretch>
                  <a:fillRect t="-6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851620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766497-F61E-BEB3-10C1-85EAE649E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Un </a:t>
            </a:r>
            <a:r>
              <a:rPr lang="en-US" dirty="0" err="1"/>
              <a:t>ejemplo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C27114-AC9B-6453-C7C9-B842A28108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ES" noProof="0"/>
              <a:t>r.rosado@tec.mx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D8D07F-D4DF-FEF5-CC17-BC9C2A464F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es-ES" noProof="0" smtClean="0"/>
              <a:t>33</a:t>
            </a:fld>
            <a:endParaRPr lang="es-ES" noProof="0"/>
          </a:p>
        </p:txBody>
      </p:sp>
      <p:pic>
        <p:nvPicPr>
          <p:cNvPr id="1026" name="Picture 2" descr="R y GIS: qué es R y su relación con los SIG - MappingGIS">
            <a:extLst>
              <a:ext uri="{FF2B5EF4-FFF2-40B4-BE49-F238E27FC236}">
                <a16:creationId xmlns:a16="http://schemas.microsoft.com/office/drawing/2014/main" id="{49D80F7B-95FF-C2DB-7291-99541F9D27D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1563" y="1854209"/>
            <a:ext cx="4968875" cy="3843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64781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858A3-BD87-CE6A-6959-98B6C6151B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err="1"/>
              <a:t>Varianza</a:t>
            </a:r>
            <a:r>
              <a:rPr lang="en-US" dirty="0"/>
              <a:t> de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Parámetros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29855A-AB1E-BD16-B6B7-0F44CEA472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ES" noProof="0"/>
              <a:t>r.rosado@tec.mx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3273F1-91A2-A8CB-D52E-0ECFE34F4D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es-ES" noProof="0" smtClean="0"/>
              <a:t>34</a:t>
            </a:fld>
            <a:endParaRPr lang="es-ES" noProof="0"/>
          </a:p>
        </p:txBody>
      </p:sp>
      <p:pic>
        <p:nvPicPr>
          <p:cNvPr id="19" name="Content Placeholder 18" descr="A picture containing shape&#10;&#10;Description automatically generated">
            <a:extLst>
              <a:ext uri="{FF2B5EF4-FFF2-40B4-BE49-F238E27FC236}">
                <a16:creationId xmlns:a16="http://schemas.microsoft.com/office/drawing/2014/main" id="{B5E1E282-97B7-38E0-38AF-237490E0B5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2150" y="1659857"/>
            <a:ext cx="4680000" cy="4680000"/>
          </a:xfrm>
        </p:spPr>
      </p:pic>
      <p:pic>
        <p:nvPicPr>
          <p:cNvPr id="21" name="Picture 20" descr="Chart&#10;&#10;Description automatically generated with medium confidence">
            <a:extLst>
              <a:ext uri="{FF2B5EF4-FFF2-40B4-BE49-F238E27FC236}">
                <a16:creationId xmlns:a16="http://schemas.microsoft.com/office/drawing/2014/main" id="{7F2673A3-292E-15A7-BEF4-A0876781D6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2105" y="1669123"/>
            <a:ext cx="4680000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4566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858A3-BD87-CE6A-6959-98B6C6151B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err="1"/>
              <a:t>Regularización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29855A-AB1E-BD16-B6B7-0F44CEA472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ES" noProof="0" dirty="0" err="1"/>
              <a:t>r.rosado@tec.mx</a:t>
            </a:r>
            <a:endParaRPr lang="es-E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3273F1-91A2-A8CB-D52E-0ECFE34F4D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es-ES" noProof="0" smtClean="0"/>
              <a:t>35</a:t>
            </a:fld>
            <a:endParaRPr lang="es-ES" noProof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D16AB200-FC39-4432-975C-109C85FE0C4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95325" y="1592262"/>
                <a:ext cx="10837863" cy="4573587"/>
              </a:xfrm>
            </p:spPr>
            <p:txBody>
              <a:bodyPr>
                <a:normAutofit fontScale="77500" lnSpcReduction="20000"/>
              </a:bodyPr>
              <a:lstStyle/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dirty="0"/>
                  <a:t>Cuando </a:t>
                </a:r>
                <a:r>
                  <a:rPr lang="en-US" dirty="0" err="1"/>
                  <a:t>los</a:t>
                </a:r>
                <a:r>
                  <a:rPr lang="en-US" dirty="0"/>
                  <a:t> </a:t>
                </a:r>
                <a:r>
                  <a:rPr lang="en-US" dirty="0" err="1"/>
                  <a:t>coeficientes</a:t>
                </a:r>
                <a:r>
                  <a:rPr lang="en-US" dirty="0"/>
                  <a:t> </a:t>
                </a:r>
                <a:r>
                  <a:rPr lang="en-US" dirty="0" err="1"/>
                  <a:t>presentan</a:t>
                </a:r>
                <a:r>
                  <a:rPr lang="en-US" dirty="0"/>
                  <a:t> </a:t>
                </a:r>
                <a:r>
                  <a:rPr lang="en-US" dirty="0" err="1"/>
                  <a:t>problemas</a:t>
                </a:r>
                <a:r>
                  <a:rPr lang="en-US" dirty="0"/>
                  <a:t> de </a:t>
                </a:r>
                <a:r>
                  <a:rPr lang="en-US" dirty="0" err="1"/>
                  <a:t>varianaza</a:t>
                </a:r>
                <a:r>
                  <a:rPr lang="en-US" dirty="0"/>
                  <a:t> </a:t>
                </a:r>
                <a:r>
                  <a:rPr lang="en-US" dirty="0" err="1"/>
                  <a:t>podemos</a:t>
                </a:r>
                <a:r>
                  <a:rPr lang="en-US" dirty="0"/>
                  <a:t> </a:t>
                </a:r>
                <a:r>
                  <a:rPr lang="en-US" dirty="0" err="1"/>
                  <a:t>imponer</a:t>
                </a:r>
                <a:r>
                  <a:rPr lang="en-US" dirty="0"/>
                  <a:t> </a:t>
                </a:r>
                <a:r>
                  <a:rPr lang="en-US" dirty="0" err="1"/>
                  <a:t>restricciones</a:t>
                </a:r>
                <a:r>
                  <a:rPr lang="en-US" dirty="0"/>
                  <a:t> </a:t>
                </a:r>
                <a:r>
                  <a:rPr lang="en-US" dirty="0" err="1"/>
                  <a:t>en</a:t>
                </a:r>
                <a:r>
                  <a:rPr lang="en-US" dirty="0"/>
                  <a:t> sus </a:t>
                </a:r>
                <a:r>
                  <a:rPr lang="en-US" dirty="0" err="1"/>
                  <a:t>rangos</a:t>
                </a:r>
                <a:endParaRPr lang="en-US" dirty="0"/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dirty="0"/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dirty="0"/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dirty="0"/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dirty="0"/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dirty="0" err="1"/>
                  <a:t>Definimos</a:t>
                </a:r>
                <a:r>
                  <a:rPr lang="en-US" dirty="0"/>
                  <a:t> un valor de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dirty="0"/>
                  <a:t> para </a:t>
                </a:r>
                <a:r>
                  <a:rPr lang="en-US" dirty="0" err="1"/>
                  <a:t>mejorar</a:t>
                </a:r>
                <a:r>
                  <a:rPr lang="en-US" dirty="0"/>
                  <a:t> </a:t>
                </a:r>
                <a:r>
                  <a:rPr lang="en-US" dirty="0" err="1"/>
                  <a:t>nuestro</a:t>
                </a:r>
                <a:r>
                  <a:rPr lang="en-US" dirty="0"/>
                  <a:t> </a:t>
                </a:r>
                <a:r>
                  <a:rPr lang="en-US" dirty="0" err="1"/>
                  <a:t>modelo</a:t>
                </a:r>
                <a:r>
                  <a:rPr lang="en-US" dirty="0"/>
                  <a:t> </a:t>
                </a:r>
                <a:r>
                  <a:rPr lang="en-US" dirty="0" err="1"/>
                  <a:t>en</a:t>
                </a:r>
                <a:r>
                  <a:rPr lang="en-US" dirty="0"/>
                  <a:t> </a:t>
                </a:r>
                <a:r>
                  <a:rPr lang="en-US" dirty="0" err="1"/>
                  <a:t>función</a:t>
                </a:r>
                <a:r>
                  <a:rPr lang="en-US" dirty="0"/>
                  <a:t> de </a:t>
                </a:r>
                <a:r>
                  <a:rPr lang="en-US" dirty="0" err="1"/>
                  <a:t>su</a:t>
                </a:r>
                <a:r>
                  <a:rPr lang="en-US" dirty="0"/>
                  <a:t> </a:t>
                </a:r>
                <a:r>
                  <a:rPr lang="en-US" dirty="0" err="1"/>
                  <a:t>capacidad</a:t>
                </a:r>
                <a:r>
                  <a:rPr lang="en-US" dirty="0"/>
                  <a:t> </a:t>
                </a:r>
                <a:r>
                  <a:rPr lang="en-US" dirty="0" err="1"/>
                  <a:t>predictiva</a:t>
                </a:r>
                <a:r>
                  <a:rPr lang="en-US" dirty="0"/>
                  <a:t>:</a:t>
                </a: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dirty="0"/>
              </a:p>
              <a:p>
                <a:pPr lvl="1">
                  <a:lnSpc>
                    <a:spcPct val="120000"/>
                  </a:lnSpc>
                </a:pPr>
                <a:r>
                  <a:rPr lang="en-US" dirty="0" err="1"/>
                  <a:t>Incrementar</a:t>
                </a:r>
                <a:r>
                  <a:rPr lang="en-US" dirty="0"/>
                  <a:t> </a:t>
                </a:r>
                <a:r>
                  <a:rPr lang="en-US" dirty="0" err="1"/>
                  <a:t>el</a:t>
                </a:r>
                <a:r>
                  <a:rPr lang="en-US" dirty="0"/>
                  <a:t> valor de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implica</a:t>
                </a:r>
                <a:r>
                  <a:rPr lang="en-US" dirty="0"/>
                  <a:t> </a:t>
                </a:r>
                <a:r>
                  <a:rPr lang="en-US" dirty="0" err="1"/>
                  <a:t>aumentar</a:t>
                </a:r>
                <a:r>
                  <a:rPr lang="en-US" dirty="0"/>
                  <a:t> </a:t>
                </a:r>
                <a:r>
                  <a:rPr lang="en-US" dirty="0" err="1"/>
                  <a:t>el</a:t>
                </a:r>
                <a:r>
                  <a:rPr lang="en-US" dirty="0"/>
                  <a:t> </a:t>
                </a:r>
                <a:r>
                  <a:rPr lang="en-US" dirty="0" err="1"/>
                  <a:t>sesgo</a:t>
                </a:r>
                <a:r>
                  <a:rPr lang="en-US" dirty="0"/>
                  <a:t> de </a:t>
                </a:r>
                <a:r>
                  <a:rPr lang="en-US" dirty="0" err="1"/>
                  <a:t>nuestro</a:t>
                </a:r>
                <a:r>
                  <a:rPr lang="en-US" dirty="0"/>
                  <a:t> </a:t>
                </a:r>
                <a:r>
                  <a:rPr lang="en-US" dirty="0" err="1"/>
                  <a:t>modelo</a:t>
                </a:r>
                <a:r>
                  <a:rPr lang="en-US" dirty="0"/>
                  <a:t> </a:t>
                </a:r>
                <a:r>
                  <a:rPr lang="en-US" dirty="0" err="1"/>
                  <a:t>pero</a:t>
                </a:r>
                <a:r>
                  <a:rPr lang="en-US" dirty="0"/>
                  <a:t> </a:t>
                </a:r>
                <a:r>
                  <a:rPr lang="en-US" dirty="0" err="1"/>
                  <a:t>reducir</a:t>
                </a:r>
                <a:r>
                  <a:rPr lang="en-US" dirty="0"/>
                  <a:t> </a:t>
                </a:r>
                <a:r>
                  <a:rPr lang="en-US" dirty="0" err="1"/>
                  <a:t>su</a:t>
                </a:r>
                <a:r>
                  <a:rPr lang="en-US" dirty="0"/>
                  <a:t> </a:t>
                </a:r>
                <a:r>
                  <a:rPr lang="en-US" dirty="0" err="1"/>
                  <a:t>varianza</a:t>
                </a:r>
                <a:r>
                  <a:rPr lang="en-US" dirty="0"/>
                  <a:t>.</a:t>
                </a:r>
              </a:p>
              <a:p>
                <a:pPr lvl="1">
                  <a:lnSpc>
                    <a:spcPct val="120000"/>
                  </a:lnSpc>
                </a:pPr>
                <a:endParaRPr lang="en-US" dirty="0"/>
              </a:p>
              <a:p>
                <a:pPr lvl="1">
                  <a:lnSpc>
                    <a:spcPct val="120000"/>
                  </a:lnSpc>
                </a:pPr>
                <a:r>
                  <a:rPr lang="en-US" dirty="0"/>
                  <a:t>Dado lo anterior, se </a:t>
                </a:r>
                <a:r>
                  <a:rPr lang="en-US" dirty="0" err="1"/>
                  <a:t>asume</a:t>
                </a:r>
                <a:r>
                  <a:rPr lang="en-US" dirty="0"/>
                  <a:t> que </a:t>
                </a:r>
                <a:r>
                  <a:rPr lang="en-US" dirty="0" err="1"/>
                  <a:t>los</a:t>
                </a:r>
                <a:r>
                  <a:rPr lang="en-US" dirty="0"/>
                  <a:t> </a:t>
                </a:r>
                <a:r>
                  <a:rPr lang="en-US" dirty="0" err="1"/>
                  <a:t>regresores</a:t>
                </a:r>
                <a:r>
                  <a:rPr lang="en-US" dirty="0"/>
                  <a:t> </a:t>
                </a:r>
                <a:r>
                  <a:rPr lang="en-US" dirty="0" err="1"/>
                  <a:t>pueden</a:t>
                </a:r>
                <a:r>
                  <a:rPr lang="en-US" dirty="0"/>
                  <a:t> ser </a:t>
                </a:r>
                <a:r>
                  <a:rPr lang="en-US" dirty="0" err="1"/>
                  <a:t>escalados</a:t>
                </a:r>
                <a:r>
                  <a:rPr lang="en-US" dirty="0"/>
                  <a:t> (</a:t>
                </a:r>
                <a:r>
                  <a:rPr lang="en-US" dirty="0" err="1"/>
                  <a:t>estandarizados</a:t>
                </a:r>
                <a:r>
                  <a:rPr lang="en-US" dirty="0"/>
                  <a:t> a z-scores) </a:t>
                </a:r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D16AB200-FC39-4432-975C-109C85FE0C4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95325" y="1592262"/>
                <a:ext cx="10837863" cy="4573587"/>
              </a:xfrm>
              <a:blipFill>
                <a:blip r:embed="rId2"/>
                <a:stretch>
                  <a:fillRect l="-468" t="-8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7">
                <a:extLst>
                  <a:ext uri="{FF2B5EF4-FFF2-40B4-BE49-F238E27FC236}">
                    <a16:creationId xmlns:a16="http://schemas.microsoft.com/office/drawing/2014/main" id="{8774FD2E-6F7C-2106-D52E-7285A663C2C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89581" y="2691987"/>
                <a:ext cx="10943607" cy="12418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Montserrat" pitchFamily="2" charset="77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Montserrat" pitchFamily="2" charset="77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Montserrat" pitchFamily="2" charset="77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Montserrat" pitchFamily="2" charset="77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Montserrat" pitchFamily="2" charset="77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y</m:t>
                                      </m:r>
                                    </m:e>
                                  </m:acc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𝜆</m:t>
                      </m:r>
                      <m:nary>
                        <m:naryPr>
                          <m:chr m:val="∑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Content Placeholder 7">
                <a:extLst>
                  <a:ext uri="{FF2B5EF4-FFF2-40B4-BE49-F238E27FC236}">
                    <a16:creationId xmlns:a16="http://schemas.microsoft.com/office/drawing/2014/main" id="{8774FD2E-6F7C-2106-D52E-7285A663C2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581" y="2691987"/>
                <a:ext cx="10943607" cy="1241838"/>
              </a:xfrm>
              <a:prstGeom prst="rect">
                <a:avLst/>
              </a:prstGeom>
              <a:blipFill>
                <a:blip r:embed="rId3"/>
                <a:stretch>
                  <a:fillRect t="-102041" b="-1275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8502039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C4EA12-C32B-2233-4F2D-1FA0E47E1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Regularización</a:t>
            </a:r>
            <a:r>
              <a:rPr lang="en-US" dirty="0"/>
              <a:t> LASSO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992BEA-4752-49F2-DBFD-19A8339FB0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ES" noProof="0"/>
              <a:t>r.rosado@tec.mx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90B086-FDE6-3685-C280-03305147B4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es-ES" noProof="0" smtClean="0"/>
              <a:t>36</a:t>
            </a:fld>
            <a:endParaRPr lang="es-ES" noProof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7">
                <a:extLst>
                  <a:ext uri="{FF2B5EF4-FFF2-40B4-BE49-F238E27FC236}">
                    <a16:creationId xmlns:a16="http://schemas.microsoft.com/office/drawing/2014/main" id="{209079F8-908A-855A-A6CB-8DFDD721180E}"/>
                  </a:ext>
                </a:extLst>
              </p:cNvPr>
              <p:cNvSpPr txBox="1">
                <a:spLocks noGrp="1"/>
              </p:cNvSpPr>
              <p:nvPr>
                <p:ph idx="1"/>
              </p:nvPr>
            </p:nvSpPr>
            <p:spPr>
              <a:xfrm>
                <a:off x="589581" y="1941337"/>
                <a:ext cx="10943607" cy="117510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Montserrat" pitchFamily="2" charset="77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Montserrat" pitchFamily="2" charset="77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Montserrat" pitchFamily="2" charset="77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Montserrat" pitchFamily="2" charset="77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Montserrat" pitchFamily="2" charset="77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𝐿𝐴𝑆𝑆𝑂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acc>
                                    <m:accPr>
                                      <m:chr m:val="̂"/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𝜆</m:t>
                      </m:r>
                      <m:nary>
                        <m:naryPr>
                          <m:chr m:val="∑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</m:nary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acc>
                                    <m:accPr>
                                      <m:chr m:val="̂"/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</m:acc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𝜆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Content Placeholder 7">
                <a:extLst>
                  <a:ext uri="{FF2B5EF4-FFF2-40B4-BE49-F238E27FC236}">
                    <a16:creationId xmlns:a16="http://schemas.microsoft.com/office/drawing/2014/main" id="{209079F8-908A-855A-A6CB-8DFDD721180E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9581" y="1941337"/>
                <a:ext cx="10943607" cy="1175101"/>
              </a:xfrm>
              <a:prstGeom prst="rect">
                <a:avLst/>
              </a:prstGeom>
              <a:blipFill>
                <a:blip r:embed="rId2"/>
                <a:stretch>
                  <a:fillRect t="-86170" b="-97872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BB451498-AB2E-2CE5-D13B-4BE5143411A3}"/>
              </a:ext>
            </a:extLst>
          </p:cNvPr>
          <p:cNvGrpSpPr/>
          <p:nvPr/>
        </p:nvGrpSpPr>
        <p:grpSpPr>
          <a:xfrm>
            <a:off x="4866912" y="3414452"/>
            <a:ext cx="3137572" cy="2859348"/>
            <a:chOff x="4866912" y="2616712"/>
            <a:chExt cx="3137572" cy="2859348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23CFE222-7CB7-E2E9-18FE-C5CF534C768B}"/>
                </a:ext>
              </a:extLst>
            </p:cNvPr>
            <p:cNvCxnSpPr>
              <a:cxnSpLocks/>
            </p:cNvCxnSpPr>
            <p:nvPr/>
          </p:nvCxnSpPr>
          <p:spPr>
            <a:xfrm>
              <a:off x="5675681" y="2939366"/>
              <a:ext cx="0" cy="2536694"/>
            </a:xfrm>
            <a:prstGeom prst="straightConnector1">
              <a:avLst/>
            </a:prstGeom>
            <a:ln>
              <a:solidFill>
                <a:schemeClr val="bg2">
                  <a:lumMod val="5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7C56866D-554B-97F0-FD9D-7D5193C73266}"/>
                </a:ext>
              </a:extLst>
            </p:cNvPr>
            <p:cNvCxnSpPr>
              <a:cxnSpLocks/>
            </p:cNvCxnSpPr>
            <p:nvPr/>
          </p:nvCxnSpPr>
          <p:spPr>
            <a:xfrm>
              <a:off x="4866912" y="4631641"/>
              <a:ext cx="2752663" cy="0"/>
            </a:xfrm>
            <a:prstGeom prst="straightConnector1">
              <a:avLst/>
            </a:prstGeom>
            <a:ln>
              <a:solidFill>
                <a:schemeClr val="bg2">
                  <a:lumMod val="5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3D1A8AA1-C78C-B8A3-ACE5-4FA1AC19FB2E}"/>
                    </a:ext>
                  </a:extLst>
                </p:cNvPr>
                <p:cNvSpPr txBox="1"/>
                <p:nvPr/>
              </p:nvSpPr>
              <p:spPr>
                <a:xfrm>
                  <a:off x="7544159" y="4488374"/>
                  <a:ext cx="460325" cy="28700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3D1A8AA1-C78C-B8A3-ACE5-4FA1AC19FB2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44159" y="4488374"/>
                  <a:ext cx="460325" cy="287002"/>
                </a:xfrm>
                <a:prstGeom prst="rect">
                  <a:avLst/>
                </a:prstGeom>
                <a:blipFill>
                  <a:blip r:embed="rId3"/>
                  <a:stretch>
                    <a:fillRect b="-8696"/>
                  </a:stretch>
                </a:blipFill>
              </p:spPr>
              <p:txBody>
                <a:bodyPr/>
                <a:lstStyle/>
                <a:p>
                  <a:r>
                    <a:rPr lang="es-ES_trad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13FB0FE8-FBB9-53A5-0AA3-114DAEA27473}"/>
                    </a:ext>
                  </a:extLst>
                </p:cNvPr>
                <p:cNvSpPr txBox="1"/>
                <p:nvPr/>
              </p:nvSpPr>
              <p:spPr>
                <a:xfrm>
                  <a:off x="5442333" y="2616712"/>
                  <a:ext cx="460325" cy="28700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13FB0FE8-FBB9-53A5-0AA3-114DAEA2747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42333" y="2616712"/>
                  <a:ext cx="460325" cy="287002"/>
                </a:xfrm>
                <a:prstGeom prst="rect">
                  <a:avLst/>
                </a:prstGeom>
                <a:blipFill>
                  <a:blip r:embed="rId4"/>
                  <a:stretch>
                    <a:fillRect b="-8333"/>
                  </a:stretch>
                </a:blipFill>
              </p:spPr>
              <p:txBody>
                <a:bodyPr/>
                <a:lstStyle/>
                <a:p>
                  <a:r>
                    <a:rPr lang="es-ES_trad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362A9508-7E5D-03F0-A0D0-7AF26A13E995}"/>
                    </a:ext>
                  </a:extLst>
                </p:cNvPr>
                <p:cNvSpPr txBox="1"/>
                <p:nvPr/>
              </p:nvSpPr>
              <p:spPr>
                <a:xfrm>
                  <a:off x="6014251" y="3465513"/>
                  <a:ext cx="460325" cy="2725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̂"/>
                                <m:ctrlP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  <m:t>𝑂𝐿𝑆</m:t>
                            </m:r>
                          </m:sub>
                          <m:sup>
                            <m: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</m:oMath>
                    </m:oMathPara>
                  </a14:m>
                  <a:endParaRPr lang="en-US" sz="1050" dirty="0"/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362A9508-7E5D-03F0-A0D0-7AF26A13E99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14251" y="3465513"/>
                  <a:ext cx="460325" cy="27251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ES_tradnl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34BCB2EA-3603-FA9F-8D5B-76F47F86F734}"/>
                </a:ext>
              </a:extLst>
            </p:cNvPr>
            <p:cNvGrpSpPr/>
            <p:nvPr/>
          </p:nvGrpSpPr>
          <p:grpSpPr>
            <a:xfrm>
              <a:off x="5555139" y="3188557"/>
              <a:ext cx="1503479" cy="745268"/>
              <a:chOff x="5748038" y="3335577"/>
              <a:chExt cx="1503479" cy="745268"/>
            </a:xfrm>
          </p:grpSpPr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68AB5EE9-F4CD-E8FE-0B31-BAC6C13D6D1A}"/>
                  </a:ext>
                </a:extLst>
              </p:cNvPr>
              <p:cNvSpPr/>
              <p:nvPr/>
            </p:nvSpPr>
            <p:spPr>
              <a:xfrm rot="19706094">
                <a:off x="5748038" y="3335577"/>
                <a:ext cx="1503479" cy="745268"/>
              </a:xfrm>
              <a:prstGeom prst="ellipse">
                <a:avLst/>
              </a:prstGeom>
              <a:noFill/>
              <a:ln>
                <a:solidFill>
                  <a:schemeClr val="accent3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CBA9B3A5-7DAB-E908-D593-204E3F092CDB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9706094">
                <a:off x="5934984" y="3428246"/>
                <a:ext cx="1129586" cy="559931"/>
              </a:xfrm>
              <a:prstGeom prst="ellipse">
                <a:avLst/>
              </a:prstGeom>
              <a:noFill/>
              <a:ln>
                <a:solidFill>
                  <a:schemeClr val="accent3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A2EA135E-B103-C3A8-662A-D3419A57BF69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9706094">
                <a:off x="6149085" y="3534374"/>
                <a:ext cx="701385" cy="347674"/>
              </a:xfrm>
              <a:prstGeom prst="ellipse">
                <a:avLst/>
              </a:prstGeom>
              <a:noFill/>
              <a:ln>
                <a:solidFill>
                  <a:schemeClr val="accent3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28EE4E5A-C44D-AF9B-48E4-4169B3E7AD1C}"/>
                  </a:ext>
                </a:extLst>
              </p:cNvPr>
              <p:cNvSpPr/>
              <p:nvPr/>
            </p:nvSpPr>
            <p:spPr>
              <a:xfrm>
                <a:off x="6476386" y="3684820"/>
                <a:ext cx="46783" cy="46783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accent3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AFF0185E-26C6-0E2E-D282-C0BBB440EFB3}"/>
                    </a:ext>
                  </a:extLst>
                </p:cNvPr>
                <p:cNvSpPr txBox="1"/>
                <p:nvPr/>
              </p:nvSpPr>
              <p:spPr>
                <a:xfrm>
                  <a:off x="5372535" y="4050726"/>
                  <a:ext cx="460325" cy="2725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̂"/>
                                <m:ctrlP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  <m:sup>
                            <m: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</m:oMath>
                    </m:oMathPara>
                  </a14:m>
                  <a:endParaRPr lang="en-US" sz="1050" dirty="0"/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AFF0185E-26C6-0E2E-D282-C0BBB440EFB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2535" y="4050726"/>
                  <a:ext cx="460325" cy="27251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ES_tradn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A52CE96A-E172-2DF6-C8E2-B47F1DCA58DC}"/>
                </a:ext>
              </a:extLst>
            </p:cNvPr>
            <p:cNvSpPr/>
            <p:nvPr/>
          </p:nvSpPr>
          <p:spPr>
            <a:xfrm>
              <a:off x="5652213" y="3974843"/>
              <a:ext cx="46783" cy="46783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BFEBB9D3-DAC7-2BCC-FDDC-C6473696E404}"/>
                    </a:ext>
                  </a:extLst>
                </p:cNvPr>
                <p:cNvSpPr txBox="1"/>
                <p:nvPr/>
              </p:nvSpPr>
              <p:spPr>
                <a:xfrm>
                  <a:off x="5447977" y="4500107"/>
                  <a:ext cx="460325" cy="25391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5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sz="1050" dirty="0"/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BFEBB9D3-DAC7-2BCC-FDDC-C6473696E40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47977" y="4500107"/>
                  <a:ext cx="460325" cy="253916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ES_trad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1839DC32-A0D6-C783-CE67-9BE6D49D2A3B}"/>
                    </a:ext>
                  </a:extLst>
                </p:cNvPr>
                <p:cNvSpPr txBox="1"/>
                <p:nvPr/>
              </p:nvSpPr>
              <p:spPr>
                <a:xfrm>
                  <a:off x="6928890" y="2997200"/>
                  <a:ext cx="807476" cy="25391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50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∑</m:t>
                        </m:r>
                        <m:sSup>
                          <m:sSupPr>
                            <m:ctrlPr>
                              <a:rPr lang="en-US" sz="1050" b="0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1050" b="0" i="1" smtClean="0">
                                    <a:solidFill>
                                      <a:schemeClr val="accent3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050" b="0" i="1" smtClean="0">
                                        <a:solidFill>
                                          <a:schemeClr val="accent3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50" b="0" i="1" smtClean="0">
                                        <a:solidFill>
                                          <a:schemeClr val="accent3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1050" b="0" i="1" smtClean="0">
                                        <a:solidFill>
                                          <a:schemeClr val="accent3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1050" b="0" i="1" smtClean="0">
                                    <a:solidFill>
                                      <a:schemeClr val="accent3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sz="1050" b="0" i="1" smtClean="0">
                                        <a:solidFill>
                                          <a:schemeClr val="accent3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050" b="0" i="1" smtClean="0">
                                        <a:solidFill>
                                          <a:schemeClr val="accent3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</m:d>
                          </m:e>
                          <m:sup>
                            <m:r>
                              <a:rPr lang="en-US" sz="1050" b="0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en-US" sz="1050" dirty="0">
                    <a:solidFill>
                      <a:schemeClr val="accent3"/>
                    </a:solidFill>
                  </a:endParaRPr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1839DC32-A0D6-C783-CE67-9BE6D49D2A3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28890" y="2997200"/>
                  <a:ext cx="807476" cy="253916"/>
                </a:xfrm>
                <a:prstGeom prst="rect">
                  <a:avLst/>
                </a:prstGeom>
                <a:blipFill>
                  <a:blip r:embed="rId8"/>
                  <a:stretch>
                    <a:fillRect b="-5000"/>
                  </a:stretch>
                </a:blipFill>
              </p:spPr>
              <p:txBody>
                <a:bodyPr/>
                <a:lstStyle/>
                <a:p>
                  <a:r>
                    <a:rPr lang="es-ES_tradn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" name="Diamond 21">
              <a:extLst>
                <a:ext uri="{FF2B5EF4-FFF2-40B4-BE49-F238E27FC236}">
                  <a16:creationId xmlns:a16="http://schemas.microsoft.com/office/drawing/2014/main" id="{09AA4C20-4384-B07B-C804-6D333EE0700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10922" y="3986548"/>
              <a:ext cx="1323146" cy="1323146"/>
            </a:xfrm>
            <a:prstGeom prst="diamond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E152381D-2BF6-F781-DEC3-19D00B2C6239}"/>
              </a:ext>
            </a:extLst>
          </p:cNvPr>
          <p:cNvSpPr txBox="1"/>
          <p:nvPr/>
        </p:nvSpPr>
        <p:spPr>
          <a:xfrm>
            <a:off x="695324" y="1114981"/>
            <a:ext cx="108378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 err="1">
                <a:solidFill>
                  <a:schemeClr val="bg2">
                    <a:lumMod val="10000"/>
                  </a:schemeClr>
                </a:solidFill>
                <a:latin typeface="Montserrat" pitchFamily="2" charset="77"/>
              </a:rPr>
              <a:t>Regularización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Montserrat" pitchFamily="2" charset="77"/>
              </a:rPr>
              <a:t> L1</a:t>
            </a:r>
            <a:endParaRPr lang="en-US" sz="1800" dirty="0">
              <a:solidFill>
                <a:schemeClr val="bg2">
                  <a:lumMod val="10000"/>
                </a:schemeClr>
              </a:solidFill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1083800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C4EA12-C32B-2233-4F2D-1FA0E47E1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Regularización</a:t>
            </a:r>
            <a:r>
              <a:rPr lang="en-US" dirty="0"/>
              <a:t> RIDGE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992BEA-4752-49F2-DBFD-19A8339FB0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ES" noProof="0"/>
              <a:t>r.rosado@tec.mx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90B086-FDE6-3685-C280-03305147B4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es-ES" noProof="0" smtClean="0"/>
              <a:t>37</a:t>
            </a:fld>
            <a:endParaRPr lang="es-ES" noProof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7">
                <a:extLst>
                  <a:ext uri="{FF2B5EF4-FFF2-40B4-BE49-F238E27FC236}">
                    <a16:creationId xmlns:a16="http://schemas.microsoft.com/office/drawing/2014/main" id="{209079F8-908A-855A-A6CB-8DFDD721180E}"/>
                  </a:ext>
                </a:extLst>
              </p:cNvPr>
              <p:cNvSpPr txBox="1">
                <a:spLocks noGrp="1"/>
              </p:cNvSpPr>
              <p:nvPr>
                <p:ph idx="1"/>
              </p:nvPr>
            </p:nvSpPr>
            <p:spPr>
              <a:xfrm>
                <a:off x="589581" y="1960367"/>
                <a:ext cx="10943607" cy="117510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Montserrat" pitchFamily="2" charset="77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Montserrat" pitchFamily="2" charset="77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Montserrat" pitchFamily="2" charset="77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Montserrat" pitchFamily="2" charset="77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Montserrat" pitchFamily="2" charset="77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𝑅𝑖𝑑𝑔𝑒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acc>
                                    <m:accPr>
                                      <m:chr m:val="̂"/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𝜆</m:t>
                      </m:r>
                      <m:nary>
                        <m:naryPr>
                          <m:chr m:val="∑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acc>
                                    <m:accPr>
                                      <m:chr m:val="̂"/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</m:acc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</m:acc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Content Placeholder 7">
                <a:extLst>
                  <a:ext uri="{FF2B5EF4-FFF2-40B4-BE49-F238E27FC236}">
                    <a16:creationId xmlns:a16="http://schemas.microsoft.com/office/drawing/2014/main" id="{209079F8-908A-855A-A6CB-8DFDD721180E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9581" y="1960367"/>
                <a:ext cx="10943607" cy="1175101"/>
              </a:xfrm>
              <a:prstGeom prst="rect">
                <a:avLst/>
              </a:prstGeom>
              <a:blipFill>
                <a:blip r:embed="rId2"/>
                <a:stretch>
                  <a:fillRect t="-88172" b="-100000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EE4B809-B3C9-419A-2A96-5859D6C76431}"/>
                  </a:ext>
                </a:extLst>
              </p:cNvPr>
              <p:cNvSpPr txBox="1"/>
              <p:nvPr/>
            </p:nvSpPr>
            <p:spPr>
              <a:xfrm>
                <a:off x="8846442" y="5826498"/>
                <a:ext cx="2903276" cy="4473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sub>
                          </m:sSub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EE4B809-B3C9-419A-2A96-5859D6C764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6442" y="5826498"/>
                <a:ext cx="2903276" cy="447302"/>
              </a:xfrm>
              <a:prstGeom prst="rect">
                <a:avLst/>
              </a:prstGeom>
              <a:blipFill>
                <a:blip r:embed="rId3"/>
                <a:stretch>
                  <a:fillRect l="-873" b="-19444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5C059564-0406-5686-4276-094A0BD3D98E}"/>
              </a:ext>
            </a:extLst>
          </p:cNvPr>
          <p:cNvGrpSpPr/>
          <p:nvPr/>
        </p:nvGrpSpPr>
        <p:grpSpPr>
          <a:xfrm>
            <a:off x="4866912" y="3400122"/>
            <a:ext cx="3137572" cy="2859348"/>
            <a:chOff x="4866912" y="2616712"/>
            <a:chExt cx="3137572" cy="2859348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23CFE222-7CB7-E2E9-18FE-C5CF534C768B}"/>
                </a:ext>
              </a:extLst>
            </p:cNvPr>
            <p:cNvCxnSpPr>
              <a:cxnSpLocks/>
            </p:cNvCxnSpPr>
            <p:nvPr/>
          </p:nvCxnSpPr>
          <p:spPr>
            <a:xfrm>
              <a:off x="5675681" y="2939366"/>
              <a:ext cx="0" cy="2536694"/>
            </a:xfrm>
            <a:prstGeom prst="straightConnector1">
              <a:avLst/>
            </a:prstGeom>
            <a:ln>
              <a:solidFill>
                <a:schemeClr val="bg2">
                  <a:lumMod val="5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7C56866D-554B-97F0-FD9D-7D5193C73266}"/>
                </a:ext>
              </a:extLst>
            </p:cNvPr>
            <p:cNvCxnSpPr>
              <a:cxnSpLocks/>
            </p:cNvCxnSpPr>
            <p:nvPr/>
          </p:nvCxnSpPr>
          <p:spPr>
            <a:xfrm>
              <a:off x="4866912" y="4631641"/>
              <a:ext cx="2752663" cy="0"/>
            </a:xfrm>
            <a:prstGeom prst="straightConnector1">
              <a:avLst/>
            </a:prstGeom>
            <a:ln>
              <a:solidFill>
                <a:schemeClr val="bg2">
                  <a:lumMod val="5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3D1A8AA1-C78C-B8A3-ACE5-4FA1AC19FB2E}"/>
                    </a:ext>
                  </a:extLst>
                </p:cNvPr>
                <p:cNvSpPr txBox="1"/>
                <p:nvPr/>
              </p:nvSpPr>
              <p:spPr>
                <a:xfrm>
                  <a:off x="7544159" y="4488374"/>
                  <a:ext cx="460325" cy="28700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3D1A8AA1-C78C-B8A3-ACE5-4FA1AC19FB2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44159" y="4488374"/>
                  <a:ext cx="460325" cy="287002"/>
                </a:xfrm>
                <a:prstGeom prst="rect">
                  <a:avLst/>
                </a:prstGeom>
                <a:blipFill>
                  <a:blip r:embed="rId4"/>
                  <a:stretch>
                    <a:fillRect b="-8696"/>
                  </a:stretch>
                </a:blipFill>
              </p:spPr>
              <p:txBody>
                <a:bodyPr/>
                <a:lstStyle/>
                <a:p>
                  <a:r>
                    <a:rPr lang="es-ES_trad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13FB0FE8-FBB9-53A5-0AA3-114DAEA27473}"/>
                    </a:ext>
                  </a:extLst>
                </p:cNvPr>
                <p:cNvSpPr txBox="1"/>
                <p:nvPr/>
              </p:nvSpPr>
              <p:spPr>
                <a:xfrm>
                  <a:off x="5442333" y="2616712"/>
                  <a:ext cx="460325" cy="28700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13FB0FE8-FBB9-53A5-0AA3-114DAEA2747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42333" y="2616712"/>
                  <a:ext cx="460325" cy="287002"/>
                </a:xfrm>
                <a:prstGeom prst="rect">
                  <a:avLst/>
                </a:prstGeom>
                <a:blipFill>
                  <a:blip r:embed="rId5"/>
                  <a:stretch>
                    <a:fillRect b="-4167"/>
                  </a:stretch>
                </a:blipFill>
              </p:spPr>
              <p:txBody>
                <a:bodyPr/>
                <a:lstStyle/>
                <a:p>
                  <a:r>
                    <a:rPr lang="es-ES_tradn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09A4D177-8C68-EA8A-19C6-38BCB0119684}"/>
                </a:ext>
              </a:extLst>
            </p:cNvPr>
            <p:cNvSpPr/>
            <p:nvPr/>
          </p:nvSpPr>
          <p:spPr>
            <a:xfrm>
              <a:off x="5125741" y="4101367"/>
              <a:ext cx="1093509" cy="1093509"/>
            </a:xfrm>
            <a:prstGeom prst="ellipse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362A9508-7E5D-03F0-A0D0-7AF26A13E995}"/>
                    </a:ext>
                  </a:extLst>
                </p:cNvPr>
                <p:cNvSpPr txBox="1"/>
                <p:nvPr/>
              </p:nvSpPr>
              <p:spPr>
                <a:xfrm>
                  <a:off x="6181957" y="3640704"/>
                  <a:ext cx="460325" cy="2725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̂"/>
                                <m:ctrlP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  <m:t>𝑂𝐿𝑆</m:t>
                            </m:r>
                          </m:sub>
                          <m:sup>
                            <m: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</m:oMath>
                    </m:oMathPara>
                  </a14:m>
                  <a:endParaRPr lang="en-US" sz="1050" dirty="0"/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362A9508-7E5D-03F0-A0D0-7AF26A13E99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81957" y="3640704"/>
                  <a:ext cx="460325" cy="27251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ES_tradnl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34BCB2EA-3603-FA9F-8D5B-76F47F86F734}"/>
                </a:ext>
              </a:extLst>
            </p:cNvPr>
            <p:cNvGrpSpPr/>
            <p:nvPr/>
          </p:nvGrpSpPr>
          <p:grpSpPr>
            <a:xfrm>
              <a:off x="5599063" y="3268795"/>
              <a:ext cx="1503479" cy="745268"/>
              <a:chOff x="5748038" y="3335577"/>
              <a:chExt cx="1503479" cy="745268"/>
            </a:xfrm>
          </p:grpSpPr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68AB5EE9-F4CD-E8FE-0B31-BAC6C13D6D1A}"/>
                  </a:ext>
                </a:extLst>
              </p:cNvPr>
              <p:cNvSpPr/>
              <p:nvPr/>
            </p:nvSpPr>
            <p:spPr>
              <a:xfrm rot="19706094">
                <a:off x="5748038" y="3335577"/>
                <a:ext cx="1503479" cy="745268"/>
              </a:xfrm>
              <a:prstGeom prst="ellipse">
                <a:avLst/>
              </a:prstGeom>
              <a:noFill/>
              <a:ln>
                <a:solidFill>
                  <a:schemeClr val="accent3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CBA9B3A5-7DAB-E908-D593-204E3F092CDB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9706094">
                <a:off x="5934984" y="3428246"/>
                <a:ext cx="1129586" cy="559931"/>
              </a:xfrm>
              <a:prstGeom prst="ellipse">
                <a:avLst/>
              </a:prstGeom>
              <a:noFill/>
              <a:ln>
                <a:solidFill>
                  <a:schemeClr val="accent3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A2EA135E-B103-C3A8-662A-D3419A57BF69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9706094">
                <a:off x="6149085" y="3534374"/>
                <a:ext cx="701385" cy="347674"/>
              </a:xfrm>
              <a:prstGeom prst="ellipse">
                <a:avLst/>
              </a:prstGeom>
              <a:noFill/>
              <a:ln>
                <a:solidFill>
                  <a:schemeClr val="accent3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28EE4E5A-C44D-AF9B-48E4-4169B3E7AD1C}"/>
                  </a:ext>
                </a:extLst>
              </p:cNvPr>
              <p:cNvSpPr/>
              <p:nvPr/>
            </p:nvSpPr>
            <p:spPr>
              <a:xfrm>
                <a:off x="6476386" y="3684820"/>
                <a:ext cx="46783" cy="46783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accent3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AFF0185E-26C6-0E2E-D282-C0BBB440EFB3}"/>
                    </a:ext>
                  </a:extLst>
                </p:cNvPr>
                <p:cNvSpPr txBox="1"/>
                <p:nvPr/>
              </p:nvSpPr>
              <p:spPr>
                <a:xfrm>
                  <a:off x="5612116" y="4130586"/>
                  <a:ext cx="460325" cy="2725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̂"/>
                                <m:ctrlP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b>
                          <m:sup>
                            <m: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</m:oMath>
                    </m:oMathPara>
                  </a14:m>
                  <a:endParaRPr lang="en-US" sz="1050" dirty="0"/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AFF0185E-26C6-0E2E-D282-C0BBB440EFB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12116" y="4130586"/>
                  <a:ext cx="460325" cy="27251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ES_tradn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A52CE96A-E172-2DF6-C8E2-B47F1DCA58DC}"/>
                </a:ext>
              </a:extLst>
            </p:cNvPr>
            <p:cNvSpPr/>
            <p:nvPr/>
          </p:nvSpPr>
          <p:spPr>
            <a:xfrm>
              <a:off x="5807940" y="4106612"/>
              <a:ext cx="46783" cy="46783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BFEBB9D3-DAC7-2BCC-FDDC-C6473696E404}"/>
                    </a:ext>
                  </a:extLst>
                </p:cNvPr>
                <p:cNvSpPr txBox="1"/>
                <p:nvPr/>
              </p:nvSpPr>
              <p:spPr>
                <a:xfrm>
                  <a:off x="5447977" y="4500107"/>
                  <a:ext cx="460325" cy="25391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5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sz="1050" dirty="0"/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BFEBB9D3-DAC7-2BCC-FDDC-C6473696E40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47977" y="4500107"/>
                  <a:ext cx="460325" cy="253916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ES_tradn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1839DC32-A0D6-C783-CE67-9BE6D49D2A3B}"/>
                    </a:ext>
                  </a:extLst>
                </p:cNvPr>
                <p:cNvSpPr txBox="1"/>
                <p:nvPr/>
              </p:nvSpPr>
              <p:spPr>
                <a:xfrm>
                  <a:off x="6980799" y="3015675"/>
                  <a:ext cx="807476" cy="25391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50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∑</m:t>
                        </m:r>
                        <m:sSup>
                          <m:sSupPr>
                            <m:ctrlPr>
                              <a:rPr lang="en-US" sz="1050" b="0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1050" b="0" i="1" smtClean="0">
                                    <a:solidFill>
                                      <a:schemeClr val="accent3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050" b="0" i="1" smtClean="0">
                                        <a:solidFill>
                                          <a:schemeClr val="accent3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50" b="0" i="1" smtClean="0">
                                        <a:solidFill>
                                          <a:schemeClr val="accent3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1050" b="0" i="1" smtClean="0">
                                        <a:solidFill>
                                          <a:schemeClr val="accent3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1050" b="0" i="1" smtClean="0">
                                    <a:solidFill>
                                      <a:schemeClr val="accent3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sz="1050" b="0" i="1" smtClean="0">
                                        <a:solidFill>
                                          <a:schemeClr val="accent3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050" b="0" i="1" smtClean="0">
                                        <a:solidFill>
                                          <a:schemeClr val="accent3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</m:d>
                          </m:e>
                          <m:sup>
                            <m:r>
                              <a:rPr lang="en-US" sz="1050" b="0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en-US" sz="1050" dirty="0">
                    <a:solidFill>
                      <a:schemeClr val="accent3"/>
                    </a:solidFill>
                  </a:endParaRPr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1839DC32-A0D6-C783-CE67-9BE6D49D2A3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80799" y="3015675"/>
                  <a:ext cx="807476" cy="253916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ES_tradnl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DA707CD4-4A09-A138-3AC8-4585C3FE4366}"/>
              </a:ext>
            </a:extLst>
          </p:cNvPr>
          <p:cNvSpPr txBox="1"/>
          <p:nvPr/>
        </p:nvSpPr>
        <p:spPr>
          <a:xfrm>
            <a:off x="695324" y="1114981"/>
            <a:ext cx="108378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 err="1">
                <a:solidFill>
                  <a:schemeClr val="bg2">
                    <a:lumMod val="10000"/>
                  </a:schemeClr>
                </a:solidFill>
                <a:latin typeface="Montserrat" pitchFamily="2" charset="77"/>
              </a:rPr>
              <a:t>Regularización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Montserrat" pitchFamily="2" charset="77"/>
              </a:rPr>
              <a:t> L2</a:t>
            </a:r>
            <a:endParaRPr lang="en-US" sz="1800" dirty="0">
              <a:solidFill>
                <a:schemeClr val="bg2">
                  <a:lumMod val="10000"/>
                </a:schemeClr>
              </a:solidFill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5055948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C4EA12-C32B-2233-4F2D-1FA0E47E1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Regularización</a:t>
            </a:r>
            <a:r>
              <a:rPr lang="en-US" dirty="0"/>
              <a:t> RIDGE </a:t>
            </a:r>
            <a:r>
              <a:rPr lang="en-US" dirty="0" err="1"/>
              <a:t>Heterocedastica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992BEA-4752-49F2-DBFD-19A8339FB0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ES" noProof="0"/>
              <a:t>r.rosado@tec.mx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90B086-FDE6-3685-C280-03305147B4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es-ES" noProof="0" smtClean="0"/>
              <a:t>38</a:t>
            </a:fld>
            <a:endParaRPr lang="es-ES" noProof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7">
                <a:extLst>
                  <a:ext uri="{FF2B5EF4-FFF2-40B4-BE49-F238E27FC236}">
                    <a16:creationId xmlns:a16="http://schemas.microsoft.com/office/drawing/2014/main" id="{209079F8-908A-855A-A6CB-8DFDD721180E}"/>
                  </a:ext>
                </a:extLst>
              </p:cNvPr>
              <p:cNvSpPr txBox="1">
                <a:spLocks noGrp="1"/>
              </p:cNvSpPr>
              <p:nvPr>
                <p:ph idx="1"/>
              </p:nvPr>
            </p:nvSpPr>
            <p:spPr>
              <a:xfrm>
                <a:off x="639009" y="2472325"/>
                <a:ext cx="10943607" cy="117510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Montserrat" pitchFamily="2" charset="77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Montserrat" pitchFamily="2" charset="77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Montserrat" pitchFamily="2" charset="77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Montserrat" pitchFamily="2" charset="77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Montserrat" pitchFamily="2" charset="77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𝑅𝐻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acc>
                                    <m:accPr>
                                      <m:chr m:val="̂"/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𝜆</m:t>
                      </m:r>
                      <m:nary>
                        <m:naryPr>
                          <m:chr m:val="∑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acc>
                                <m:accPr>
                                  <m:chr m:val="̂"/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acc>
                                    <m:accPr>
                                      <m:chr m:val="̂"/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</m:acc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acc>
                                    <m:accPr>
                                      <m:chr m:val="̂"/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</m:acc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Content Placeholder 7">
                <a:extLst>
                  <a:ext uri="{FF2B5EF4-FFF2-40B4-BE49-F238E27FC236}">
                    <a16:creationId xmlns:a16="http://schemas.microsoft.com/office/drawing/2014/main" id="{209079F8-908A-855A-A6CB-8DFDD721180E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39009" y="2472325"/>
                <a:ext cx="10943607" cy="1175101"/>
              </a:xfrm>
              <a:prstGeom prst="rect">
                <a:avLst/>
              </a:prstGeom>
              <a:blipFill>
                <a:blip r:embed="rId2"/>
                <a:stretch>
                  <a:fillRect t="-87234" b="-978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Content Placeholder 5">
            <a:extLst>
              <a:ext uri="{FF2B5EF4-FFF2-40B4-BE49-F238E27FC236}">
                <a16:creationId xmlns:a16="http://schemas.microsoft.com/office/drawing/2014/main" id="{F2BE3DF4-3E82-3872-3FDB-029C1453B34A}"/>
              </a:ext>
            </a:extLst>
          </p:cNvPr>
          <p:cNvSpPr txBox="1">
            <a:spLocks/>
          </p:cNvSpPr>
          <p:nvPr/>
        </p:nvSpPr>
        <p:spPr>
          <a:xfrm>
            <a:off x="691881" y="1484312"/>
            <a:ext cx="10837863" cy="9366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1600" dirty="0" err="1"/>
              <a:t>En</a:t>
            </a:r>
            <a:r>
              <a:rPr lang="en-US" sz="1600" dirty="0"/>
              <a:t> </a:t>
            </a:r>
            <a:r>
              <a:rPr lang="en-US" sz="1600" dirty="0" err="1"/>
              <a:t>lugar</a:t>
            </a:r>
            <a:r>
              <a:rPr lang="en-US" sz="1600" dirty="0"/>
              <a:t> de resolver </a:t>
            </a:r>
            <a:r>
              <a:rPr lang="en-US" sz="1600" dirty="0" err="1"/>
              <a:t>el</a:t>
            </a:r>
            <a:r>
              <a:rPr lang="en-US" sz="1600" dirty="0"/>
              <a:t> </a:t>
            </a:r>
            <a:r>
              <a:rPr lang="en-US" sz="1600" dirty="0" err="1"/>
              <a:t>problema</a:t>
            </a:r>
            <a:r>
              <a:rPr lang="en-US" sz="1600" dirty="0"/>
              <a:t> de </a:t>
            </a:r>
            <a:r>
              <a:rPr lang="en-US" sz="1600" dirty="0" err="1"/>
              <a:t>heteroscedasticidad</a:t>
            </a:r>
            <a:r>
              <a:rPr lang="en-US" sz="1600" dirty="0"/>
              <a:t> </a:t>
            </a:r>
            <a:r>
              <a:rPr lang="en-US" sz="1600" dirty="0" err="1"/>
              <a:t>igualando</a:t>
            </a:r>
            <a:r>
              <a:rPr lang="en-US" sz="1600" dirty="0"/>
              <a:t> las </a:t>
            </a:r>
            <a:r>
              <a:rPr lang="en-US" sz="1600" dirty="0" err="1"/>
              <a:t>varianzas</a:t>
            </a:r>
            <a:r>
              <a:rPr lang="en-US" sz="1600" dirty="0"/>
              <a:t> de </a:t>
            </a:r>
            <a:r>
              <a:rPr lang="en-US" sz="1600" dirty="0" err="1"/>
              <a:t>todos</a:t>
            </a:r>
            <a:r>
              <a:rPr lang="en-US" sz="1600" dirty="0"/>
              <a:t> </a:t>
            </a:r>
            <a:r>
              <a:rPr lang="en-US" sz="1600" dirty="0" err="1"/>
              <a:t>los</a:t>
            </a:r>
            <a:r>
              <a:rPr lang="en-US" sz="1600" dirty="0"/>
              <a:t> </a:t>
            </a:r>
            <a:r>
              <a:rPr lang="en-US" sz="1600" dirty="0" err="1"/>
              <a:t>predictores</a:t>
            </a:r>
            <a:r>
              <a:rPr lang="en-US" sz="1600" dirty="0"/>
              <a:t> a </a:t>
            </a:r>
            <a:r>
              <a:rPr lang="en-US" sz="1600" dirty="0" err="1"/>
              <a:t>través</a:t>
            </a:r>
            <a:r>
              <a:rPr lang="en-US" sz="1600" dirty="0"/>
              <a:t> de </a:t>
            </a:r>
            <a:r>
              <a:rPr lang="en-US" sz="1600" dirty="0" err="1"/>
              <a:t>escalarlos</a:t>
            </a:r>
            <a:r>
              <a:rPr lang="en-US" sz="1600" dirty="0"/>
              <a:t>, </a:t>
            </a:r>
            <a:r>
              <a:rPr lang="en-US" sz="1600" dirty="0" err="1"/>
              <a:t>podemos</a:t>
            </a:r>
            <a:r>
              <a:rPr lang="en-US" sz="1600" dirty="0"/>
              <a:t> </a:t>
            </a:r>
            <a:r>
              <a:rPr lang="en-US" sz="1600" dirty="0" err="1"/>
              <a:t>usarlos</a:t>
            </a:r>
            <a:r>
              <a:rPr lang="en-US" sz="1600" dirty="0"/>
              <a:t> </a:t>
            </a:r>
            <a:r>
              <a:rPr lang="en-US" sz="1600" dirty="0" err="1"/>
              <a:t>como</a:t>
            </a:r>
            <a:r>
              <a:rPr lang="en-US" sz="1600" dirty="0"/>
              <a:t> pesos </a:t>
            </a:r>
            <a:r>
              <a:rPr lang="en-US" sz="1600" dirty="0" err="1"/>
              <a:t>en</a:t>
            </a:r>
            <a:r>
              <a:rPr lang="en-US" sz="1600" dirty="0"/>
              <a:t> </a:t>
            </a:r>
            <a:r>
              <a:rPr lang="en-US" sz="1600" dirty="0" err="1"/>
              <a:t>el</a:t>
            </a:r>
            <a:r>
              <a:rPr lang="en-US" sz="1600" dirty="0"/>
              <a:t> </a:t>
            </a:r>
            <a:r>
              <a:rPr lang="en-US" sz="1600" dirty="0" err="1"/>
              <a:t>proceso</a:t>
            </a:r>
            <a:r>
              <a:rPr lang="en-US" sz="1600" dirty="0"/>
              <a:t> de </a:t>
            </a:r>
            <a:r>
              <a:rPr lang="en-US" sz="1600" dirty="0" err="1"/>
              <a:t>estimación</a:t>
            </a:r>
            <a:r>
              <a:rPr lang="en-US" sz="1600" dirty="0"/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Content Placeholder 5">
                <a:extLst>
                  <a:ext uri="{FF2B5EF4-FFF2-40B4-BE49-F238E27FC236}">
                    <a16:creationId xmlns:a16="http://schemas.microsoft.com/office/drawing/2014/main" id="{3F7A16B4-875E-5527-0329-A245E61DDFF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91881" y="3698813"/>
                <a:ext cx="10837863" cy="113476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Montserrat" pitchFamily="2" charset="77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Montserrat" pitchFamily="2" charset="77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Montserrat" pitchFamily="2" charset="77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Montserrat" pitchFamily="2" charset="77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Montserrat" pitchFamily="2" charset="77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sz="1600" dirty="0" err="1"/>
                  <a:t>Simplemente</a:t>
                </a:r>
                <a:r>
                  <a:rPr lang="en-US" sz="1600" dirty="0"/>
                  <a:t> </a:t>
                </a:r>
                <a:r>
                  <a:rPr lang="en-US" sz="1600" dirty="0" err="1"/>
                  <a:t>hacemos</a:t>
                </a:r>
                <a:r>
                  <a:rPr lang="en-US" sz="1600" dirty="0"/>
                  <a:t> </a:t>
                </a:r>
                <a:r>
                  <a:rPr lang="en-US" sz="1600" dirty="0" err="1"/>
                  <a:t>una</a:t>
                </a:r>
                <a:r>
                  <a:rPr lang="en-US" sz="1600" dirty="0"/>
                  <a:t> </a:t>
                </a:r>
                <a:r>
                  <a:rPr lang="en-US" sz="1600" dirty="0" err="1"/>
                  <a:t>regregresión</a:t>
                </a:r>
                <a:r>
                  <a:rPr lang="en-US" sz="1600" dirty="0"/>
                  <a:t> </a:t>
                </a:r>
                <a:r>
                  <a:rPr lang="en-US" sz="1600" dirty="0" err="1"/>
                  <a:t>univariada</a:t>
                </a:r>
                <a:r>
                  <a:rPr lang="en-US" sz="1600" dirty="0"/>
                  <a:t> para </a:t>
                </a:r>
                <a:r>
                  <a:rPr lang="en-US" sz="1600" dirty="0" err="1"/>
                  <a:t>cada</a:t>
                </a:r>
                <a:r>
                  <a:rPr lang="en-US" sz="1600" dirty="0"/>
                  <a:t> uno de </a:t>
                </a:r>
                <a:r>
                  <a:rPr lang="en-US" sz="1600" dirty="0" err="1"/>
                  <a:t>los</a:t>
                </a:r>
                <a:r>
                  <a:rPr lang="en-US" sz="1600" dirty="0"/>
                  <a:t> predictors. A </a:t>
                </a:r>
                <a:r>
                  <a:rPr lang="en-US" sz="1600" dirty="0" err="1"/>
                  <a:t>partir</a:t>
                </a:r>
                <a:r>
                  <a:rPr lang="en-US" sz="1600" dirty="0"/>
                  <a:t> de </a:t>
                </a:r>
                <a:r>
                  <a:rPr lang="en-US" sz="1600" dirty="0" err="1"/>
                  <a:t>ello</a:t>
                </a:r>
                <a:r>
                  <a:rPr lang="en-US" sz="1600" dirty="0"/>
                  <a:t>, </a:t>
                </a:r>
                <a:r>
                  <a:rPr lang="en-US" sz="1600" dirty="0" err="1"/>
                  <a:t>extraemos</a:t>
                </a:r>
                <a:r>
                  <a:rPr lang="en-US" sz="1600" dirty="0"/>
                  <a:t> la </a:t>
                </a:r>
                <a:r>
                  <a:rPr lang="en-US" sz="1600" dirty="0" err="1"/>
                  <a:t>varianza</a:t>
                </a:r>
                <a:r>
                  <a:rPr lang="en-US" sz="1600" dirty="0"/>
                  <a:t> de </a:t>
                </a:r>
                <a:r>
                  <a:rPr lang="en-US" sz="1600" dirty="0" err="1"/>
                  <a:t>cada</a:t>
                </a:r>
                <a:r>
                  <a:rPr lang="en-US" sz="1600" dirty="0"/>
                  <a:t> </a:t>
                </a:r>
                <a:r>
                  <a:rPr lang="en-US" sz="1600" dirty="0" err="1"/>
                  <a:t>coeficiente</a:t>
                </a:r>
                <a:r>
                  <a:rPr lang="en-US" sz="1600" dirty="0"/>
                  <a:t>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</m:acc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sub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sz="1600" dirty="0"/>
                  <a:t> y la </a:t>
                </a:r>
                <a:r>
                  <a:rPr lang="en-US" sz="1600" dirty="0" err="1"/>
                  <a:t>utilizamos</a:t>
                </a:r>
                <a:r>
                  <a:rPr lang="en-US" sz="1600" dirty="0"/>
                  <a:t> </a:t>
                </a:r>
                <a:r>
                  <a:rPr lang="en-US" sz="1600" dirty="0" err="1"/>
                  <a:t>como</a:t>
                </a:r>
                <a:r>
                  <a:rPr lang="en-US" sz="1600" dirty="0"/>
                  <a:t> </a:t>
                </a:r>
                <a:r>
                  <a:rPr lang="en-US" sz="1600" dirty="0" err="1"/>
                  <a:t>ponderador</a:t>
                </a:r>
                <a:r>
                  <a:rPr lang="en-US" sz="1600" dirty="0"/>
                  <a:t>. </a:t>
                </a:r>
              </a:p>
            </p:txBody>
          </p:sp>
        </mc:Choice>
        <mc:Fallback xmlns="">
          <p:sp>
            <p:nvSpPr>
              <p:cNvPr id="24" name="Content Placeholder 5">
                <a:extLst>
                  <a:ext uri="{FF2B5EF4-FFF2-40B4-BE49-F238E27FC236}">
                    <a16:creationId xmlns:a16="http://schemas.microsoft.com/office/drawing/2014/main" id="{3F7A16B4-875E-5527-0329-A245E61DDF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881" y="3698813"/>
                <a:ext cx="10837863" cy="1134762"/>
              </a:xfrm>
              <a:prstGeom prst="rect">
                <a:avLst/>
              </a:prstGeom>
              <a:blipFill>
                <a:blip r:embed="rId3"/>
                <a:stretch>
                  <a:fillRect l="-3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Content Placeholder 7">
                <a:extLst>
                  <a:ext uri="{FF2B5EF4-FFF2-40B4-BE49-F238E27FC236}">
                    <a16:creationId xmlns:a16="http://schemas.microsoft.com/office/drawing/2014/main" id="{A56F4296-C2CA-1D29-2F5C-BA0211D8514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9009" y="4884962"/>
                <a:ext cx="10943607" cy="8558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Montserrat" pitchFamily="2" charset="77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Montserrat" pitchFamily="2" charset="77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Montserrat" pitchFamily="2" charset="77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Montserrat" pitchFamily="2" charset="77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Montserrat" pitchFamily="2" charset="77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Sup>
                            <m:sSub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sub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7" name="Content Placeholder 7">
                <a:extLst>
                  <a:ext uri="{FF2B5EF4-FFF2-40B4-BE49-F238E27FC236}">
                    <a16:creationId xmlns:a16="http://schemas.microsoft.com/office/drawing/2014/main" id="{A56F4296-C2CA-1D29-2F5C-BA0211D851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009" y="4884962"/>
                <a:ext cx="10943607" cy="855838"/>
              </a:xfrm>
              <a:prstGeom prst="rect">
                <a:avLst/>
              </a:prstGeom>
              <a:blipFill>
                <a:blip r:embed="rId4"/>
                <a:stretch>
                  <a:fillRect t="-14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Content Placeholder 5">
            <a:extLst>
              <a:ext uri="{FF2B5EF4-FFF2-40B4-BE49-F238E27FC236}">
                <a16:creationId xmlns:a16="http://schemas.microsoft.com/office/drawing/2014/main" id="{62894975-B830-3B98-87E8-316D19F28B6B}"/>
              </a:ext>
            </a:extLst>
          </p:cNvPr>
          <p:cNvSpPr txBox="1">
            <a:spLocks/>
          </p:cNvSpPr>
          <p:nvPr/>
        </p:nvSpPr>
        <p:spPr>
          <a:xfrm>
            <a:off x="695325" y="5792187"/>
            <a:ext cx="10837863" cy="1134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1600" dirty="0"/>
              <a:t>Los </a:t>
            </a:r>
            <a:r>
              <a:rPr lang="en-US" sz="1600" dirty="0" err="1"/>
              <a:t>coeficientes</a:t>
            </a:r>
            <a:r>
              <a:rPr lang="en-US" sz="1600" dirty="0"/>
              <a:t> con </a:t>
            </a:r>
            <a:r>
              <a:rPr lang="en-US" sz="1600" dirty="0" err="1"/>
              <a:t>varianzas</a:t>
            </a:r>
            <a:r>
              <a:rPr lang="en-US" sz="1600" dirty="0"/>
              <a:t> </a:t>
            </a:r>
            <a:r>
              <a:rPr lang="en-US" sz="1600" dirty="0" err="1"/>
              <a:t>más</a:t>
            </a:r>
            <a:r>
              <a:rPr lang="en-US" sz="1600" dirty="0"/>
              <a:t> </a:t>
            </a:r>
            <a:r>
              <a:rPr lang="en-US" sz="1600" dirty="0" err="1"/>
              <a:t>altas</a:t>
            </a:r>
            <a:r>
              <a:rPr lang="en-US" sz="1600" dirty="0"/>
              <a:t> (mayor </a:t>
            </a:r>
            <a:r>
              <a:rPr lang="en-US" sz="1600" dirty="0" err="1"/>
              <a:t>incertidumbre</a:t>
            </a:r>
            <a:r>
              <a:rPr lang="en-US" sz="1600" dirty="0"/>
              <a:t>) son </a:t>
            </a:r>
            <a:r>
              <a:rPr lang="en-US" sz="1600" dirty="0" err="1"/>
              <a:t>por</a:t>
            </a:r>
            <a:r>
              <a:rPr lang="en-US" sz="1600" dirty="0"/>
              <a:t> lo tanto </a:t>
            </a:r>
            <a:r>
              <a:rPr lang="en-US" sz="1600" dirty="0" err="1"/>
              <a:t>más</a:t>
            </a:r>
            <a:r>
              <a:rPr lang="en-US" sz="1600" dirty="0"/>
              <a:t> </a:t>
            </a:r>
            <a:r>
              <a:rPr lang="en-US" sz="1600" dirty="0" err="1"/>
              <a:t>penalizados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90954879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A627FA0A-2AAB-0769-FFD4-9DD499F334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92475" y="1592262"/>
            <a:ext cx="4752975" cy="4681537"/>
          </a:xfrm>
        </p:spPr>
        <p:txBody>
          <a:bodyPr>
            <a:normAutofit/>
          </a:bodyPr>
          <a:lstStyle/>
          <a:p>
            <a:r>
              <a:rPr lang="en-US" sz="1800" dirty="0" err="1"/>
              <a:t>Permite</a:t>
            </a:r>
            <a:r>
              <a:rPr lang="en-US" sz="1800" dirty="0"/>
              <a:t> </a:t>
            </a:r>
            <a:r>
              <a:rPr lang="en-US" sz="1800" dirty="0" err="1"/>
              <a:t>excluir</a:t>
            </a:r>
            <a:r>
              <a:rPr lang="en-US" sz="1800" dirty="0"/>
              <a:t> variables del </a:t>
            </a:r>
            <a:r>
              <a:rPr lang="en-US" sz="1800" dirty="0" err="1"/>
              <a:t>modelo</a:t>
            </a:r>
            <a:r>
              <a:rPr lang="en-US" sz="1800" dirty="0"/>
              <a:t>.</a:t>
            </a:r>
          </a:p>
          <a:p>
            <a:r>
              <a:rPr lang="en-US" sz="1800" dirty="0"/>
              <a:t>Reduce la </a:t>
            </a:r>
            <a:r>
              <a:rPr lang="en-US" sz="1800" dirty="0" err="1"/>
              <a:t>varianza</a:t>
            </a:r>
            <a:r>
              <a:rPr lang="en-US" sz="1800" dirty="0"/>
              <a:t> al </a:t>
            </a:r>
            <a:r>
              <a:rPr lang="en-US" sz="1800" dirty="0" err="1"/>
              <a:t>desechar</a:t>
            </a:r>
            <a:r>
              <a:rPr lang="en-US" sz="1800" dirty="0"/>
              <a:t> variables </a:t>
            </a:r>
            <a:r>
              <a:rPr lang="en-US" sz="1800" dirty="0" err="1"/>
              <a:t>ruidosas</a:t>
            </a:r>
            <a:r>
              <a:rPr lang="en-US" sz="1800" dirty="0"/>
              <a:t> o </a:t>
            </a:r>
            <a:r>
              <a:rPr lang="en-US" sz="1800" dirty="0" err="1"/>
              <a:t>redundantes</a:t>
            </a:r>
            <a:r>
              <a:rPr lang="en-US" sz="1800" dirty="0"/>
              <a:t>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C4EA12-C32B-2233-4F2D-1FA0E47E13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427170"/>
            <a:ext cx="9720072" cy="899097"/>
          </a:xfrm>
        </p:spPr>
        <p:txBody>
          <a:bodyPr/>
          <a:lstStyle/>
          <a:p>
            <a:pPr algn="ctr"/>
            <a:r>
              <a:rPr lang="en-US" dirty="0"/>
              <a:t>RIDGE vs LASSO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E070F070-EA20-89C2-6ECB-1FFF713A8A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95324" y="1592262"/>
            <a:ext cx="4968875" cy="4681537"/>
          </a:xfrm>
        </p:spPr>
        <p:txBody>
          <a:bodyPr>
            <a:normAutofit/>
          </a:bodyPr>
          <a:lstStyle/>
          <a:p>
            <a:r>
              <a:rPr lang="en-US" sz="1800" dirty="0"/>
              <a:t>No </a:t>
            </a:r>
            <a:r>
              <a:rPr lang="en-US" sz="1800" dirty="0" err="1"/>
              <a:t>restringido</a:t>
            </a:r>
            <a:r>
              <a:rPr lang="en-US" sz="1800" dirty="0"/>
              <a:t> al </a:t>
            </a:r>
            <a:r>
              <a:rPr lang="en-US" sz="1800" dirty="0" err="1"/>
              <a:t>origen</a:t>
            </a:r>
            <a:r>
              <a:rPr lang="en-US" sz="1800" dirty="0"/>
              <a:t>.</a:t>
            </a:r>
          </a:p>
          <a:p>
            <a:r>
              <a:rPr lang="en-US" sz="1800" dirty="0" err="1"/>
              <a:t>Permite</a:t>
            </a:r>
            <a:r>
              <a:rPr lang="en-US" sz="1800" dirty="0"/>
              <a:t> </a:t>
            </a:r>
            <a:r>
              <a:rPr lang="en-US" sz="1800" dirty="0" err="1"/>
              <a:t>atender</a:t>
            </a:r>
            <a:r>
              <a:rPr lang="en-US" sz="1800" dirty="0"/>
              <a:t> </a:t>
            </a:r>
            <a:r>
              <a:rPr lang="en-US" sz="1800" dirty="0" err="1"/>
              <a:t>multicolinealidad</a:t>
            </a:r>
            <a:r>
              <a:rPr lang="en-US" sz="1800" dirty="0"/>
              <a:t> y </a:t>
            </a:r>
            <a:r>
              <a:rPr lang="en-US" sz="1800" dirty="0" err="1"/>
              <a:t>heterocedasticidad</a:t>
            </a:r>
            <a:r>
              <a:rPr lang="en-US" sz="1800" dirty="0"/>
              <a:t> </a:t>
            </a:r>
            <a:r>
              <a:rPr lang="en-US" sz="1800" dirty="0" err="1"/>
              <a:t>encogiendo</a:t>
            </a:r>
            <a:r>
              <a:rPr lang="en-US" sz="1800" dirty="0"/>
              <a:t> </a:t>
            </a:r>
            <a:r>
              <a:rPr lang="en-US" sz="1800" dirty="0" err="1"/>
              <a:t>los</a:t>
            </a:r>
            <a:r>
              <a:rPr lang="en-US" sz="1800" dirty="0"/>
              <a:t> </a:t>
            </a:r>
            <a:r>
              <a:rPr lang="en-US" sz="1800" dirty="0" err="1"/>
              <a:t>coeficientes</a:t>
            </a:r>
            <a:r>
              <a:rPr lang="en-US" sz="1800" dirty="0"/>
              <a:t>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992BEA-4752-49F2-DBFD-19A8339FB0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ES" noProof="0"/>
              <a:t>r.rosado@tec.mx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90B086-FDE6-3685-C280-03305147B4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es-ES" noProof="0" smtClean="0"/>
              <a:t>39</a:t>
            </a:fld>
            <a:endParaRPr lang="es-ES" noProof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8FBB7B0-7CBE-0139-CFCD-ADC9F6103324}"/>
              </a:ext>
            </a:extLst>
          </p:cNvPr>
          <p:cNvGrpSpPr/>
          <p:nvPr/>
        </p:nvGrpSpPr>
        <p:grpSpPr>
          <a:xfrm>
            <a:off x="7600176" y="3409803"/>
            <a:ext cx="3137572" cy="2859348"/>
            <a:chOff x="4866912" y="2616712"/>
            <a:chExt cx="3137572" cy="2859348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23CFE222-7CB7-E2E9-18FE-C5CF534C768B}"/>
                </a:ext>
              </a:extLst>
            </p:cNvPr>
            <p:cNvCxnSpPr>
              <a:cxnSpLocks/>
            </p:cNvCxnSpPr>
            <p:nvPr/>
          </p:nvCxnSpPr>
          <p:spPr>
            <a:xfrm>
              <a:off x="5675681" y="2939366"/>
              <a:ext cx="0" cy="2536694"/>
            </a:xfrm>
            <a:prstGeom prst="straightConnector1">
              <a:avLst/>
            </a:prstGeom>
            <a:ln>
              <a:solidFill>
                <a:schemeClr val="bg2">
                  <a:lumMod val="5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7C56866D-554B-97F0-FD9D-7D5193C73266}"/>
                </a:ext>
              </a:extLst>
            </p:cNvPr>
            <p:cNvCxnSpPr>
              <a:cxnSpLocks/>
            </p:cNvCxnSpPr>
            <p:nvPr/>
          </p:nvCxnSpPr>
          <p:spPr>
            <a:xfrm>
              <a:off x="4866912" y="4631641"/>
              <a:ext cx="2752663" cy="0"/>
            </a:xfrm>
            <a:prstGeom prst="straightConnector1">
              <a:avLst/>
            </a:prstGeom>
            <a:ln>
              <a:solidFill>
                <a:schemeClr val="bg2">
                  <a:lumMod val="5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3D1A8AA1-C78C-B8A3-ACE5-4FA1AC19FB2E}"/>
                    </a:ext>
                  </a:extLst>
                </p:cNvPr>
                <p:cNvSpPr txBox="1"/>
                <p:nvPr/>
              </p:nvSpPr>
              <p:spPr>
                <a:xfrm>
                  <a:off x="7544159" y="4488374"/>
                  <a:ext cx="460325" cy="28700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3D1A8AA1-C78C-B8A3-ACE5-4FA1AC19FB2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44159" y="4488374"/>
                  <a:ext cx="460325" cy="287002"/>
                </a:xfrm>
                <a:prstGeom prst="rect">
                  <a:avLst/>
                </a:prstGeom>
                <a:blipFill>
                  <a:blip r:embed="rId2"/>
                  <a:stretch>
                    <a:fillRect b="-8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13FB0FE8-FBB9-53A5-0AA3-114DAEA27473}"/>
                    </a:ext>
                  </a:extLst>
                </p:cNvPr>
                <p:cNvSpPr txBox="1"/>
                <p:nvPr/>
              </p:nvSpPr>
              <p:spPr>
                <a:xfrm>
                  <a:off x="5442333" y="2616712"/>
                  <a:ext cx="460325" cy="28700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13FB0FE8-FBB9-53A5-0AA3-114DAEA2747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42333" y="2616712"/>
                  <a:ext cx="460325" cy="287002"/>
                </a:xfrm>
                <a:prstGeom prst="rect">
                  <a:avLst/>
                </a:prstGeom>
                <a:blipFill>
                  <a:blip r:embed="rId3"/>
                  <a:stretch>
                    <a:fillRect b="-869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362A9508-7E5D-03F0-A0D0-7AF26A13E995}"/>
                    </a:ext>
                  </a:extLst>
                </p:cNvPr>
                <p:cNvSpPr txBox="1"/>
                <p:nvPr/>
              </p:nvSpPr>
              <p:spPr>
                <a:xfrm>
                  <a:off x="6014251" y="3465513"/>
                  <a:ext cx="460325" cy="2725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̂"/>
                                <m:ctrlP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  <m:t>𝑂𝐿𝑆</m:t>
                            </m:r>
                          </m:sub>
                          <m:sup>
                            <m: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</m:oMath>
                    </m:oMathPara>
                  </a14:m>
                  <a:endParaRPr lang="en-US" sz="1050" dirty="0"/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362A9508-7E5D-03F0-A0D0-7AF26A13E99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14251" y="3465513"/>
                  <a:ext cx="460325" cy="27251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34BCB2EA-3603-FA9F-8D5B-76F47F86F734}"/>
                </a:ext>
              </a:extLst>
            </p:cNvPr>
            <p:cNvGrpSpPr/>
            <p:nvPr/>
          </p:nvGrpSpPr>
          <p:grpSpPr>
            <a:xfrm>
              <a:off x="5555139" y="3188557"/>
              <a:ext cx="1503479" cy="745268"/>
              <a:chOff x="5748038" y="3335577"/>
              <a:chExt cx="1503479" cy="745268"/>
            </a:xfrm>
          </p:grpSpPr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68AB5EE9-F4CD-E8FE-0B31-BAC6C13D6D1A}"/>
                  </a:ext>
                </a:extLst>
              </p:cNvPr>
              <p:cNvSpPr/>
              <p:nvPr/>
            </p:nvSpPr>
            <p:spPr>
              <a:xfrm rot="19706094">
                <a:off x="5748038" y="3335577"/>
                <a:ext cx="1503479" cy="745268"/>
              </a:xfrm>
              <a:prstGeom prst="ellipse">
                <a:avLst/>
              </a:prstGeom>
              <a:noFill/>
              <a:ln>
                <a:solidFill>
                  <a:schemeClr val="accent3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CBA9B3A5-7DAB-E908-D593-204E3F092CDB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9706094">
                <a:off x="5934984" y="3428246"/>
                <a:ext cx="1129586" cy="559931"/>
              </a:xfrm>
              <a:prstGeom prst="ellipse">
                <a:avLst/>
              </a:prstGeom>
              <a:noFill/>
              <a:ln>
                <a:solidFill>
                  <a:schemeClr val="accent3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A2EA135E-B103-C3A8-662A-D3419A57BF69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9706094">
                <a:off x="6149085" y="3534374"/>
                <a:ext cx="701385" cy="347674"/>
              </a:xfrm>
              <a:prstGeom prst="ellipse">
                <a:avLst/>
              </a:prstGeom>
              <a:noFill/>
              <a:ln>
                <a:solidFill>
                  <a:schemeClr val="accent3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28EE4E5A-C44D-AF9B-48E4-4169B3E7AD1C}"/>
                  </a:ext>
                </a:extLst>
              </p:cNvPr>
              <p:cNvSpPr/>
              <p:nvPr/>
            </p:nvSpPr>
            <p:spPr>
              <a:xfrm>
                <a:off x="6476386" y="3684820"/>
                <a:ext cx="46783" cy="46783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AFF0185E-26C6-0E2E-D282-C0BBB440EFB3}"/>
                    </a:ext>
                  </a:extLst>
                </p:cNvPr>
                <p:cNvSpPr txBox="1"/>
                <p:nvPr/>
              </p:nvSpPr>
              <p:spPr>
                <a:xfrm>
                  <a:off x="5372535" y="4050726"/>
                  <a:ext cx="460325" cy="2725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̂"/>
                                <m:ctrlP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  <m:sup>
                            <m: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</m:oMath>
                    </m:oMathPara>
                  </a14:m>
                  <a:endParaRPr lang="en-US" sz="1050" dirty="0"/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AFF0185E-26C6-0E2E-D282-C0BBB440EFB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2535" y="4050726"/>
                  <a:ext cx="460325" cy="27251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A52CE96A-E172-2DF6-C8E2-B47F1DCA58DC}"/>
                </a:ext>
              </a:extLst>
            </p:cNvPr>
            <p:cNvSpPr/>
            <p:nvPr/>
          </p:nvSpPr>
          <p:spPr>
            <a:xfrm>
              <a:off x="5652213" y="3974843"/>
              <a:ext cx="46783" cy="46783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BFEBB9D3-DAC7-2BCC-FDDC-C6473696E404}"/>
                    </a:ext>
                  </a:extLst>
                </p:cNvPr>
                <p:cNvSpPr txBox="1"/>
                <p:nvPr/>
              </p:nvSpPr>
              <p:spPr>
                <a:xfrm>
                  <a:off x="5447977" y="4500107"/>
                  <a:ext cx="460325" cy="25391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5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sz="1050" dirty="0"/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BFEBB9D3-DAC7-2BCC-FDDC-C6473696E40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47977" y="4500107"/>
                  <a:ext cx="460325" cy="253916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1839DC32-A0D6-C783-CE67-9BE6D49D2A3B}"/>
                    </a:ext>
                  </a:extLst>
                </p:cNvPr>
                <p:cNvSpPr txBox="1"/>
                <p:nvPr/>
              </p:nvSpPr>
              <p:spPr>
                <a:xfrm>
                  <a:off x="6928890" y="2997200"/>
                  <a:ext cx="807476" cy="25391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50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∑</m:t>
                        </m:r>
                        <m:sSup>
                          <m:sSupPr>
                            <m:ctrlPr>
                              <a:rPr lang="en-US" sz="1050" b="0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1050" b="0" i="1" smtClean="0">
                                    <a:solidFill>
                                      <a:schemeClr val="accent3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050" b="0" i="1" smtClean="0">
                                        <a:solidFill>
                                          <a:schemeClr val="accent3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50" b="0" i="1" smtClean="0">
                                        <a:solidFill>
                                          <a:schemeClr val="accent3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1050" b="0" i="1" smtClean="0">
                                        <a:solidFill>
                                          <a:schemeClr val="accent3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1050" b="0" i="1" smtClean="0">
                                    <a:solidFill>
                                      <a:schemeClr val="accent3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sz="1050" b="0" i="1" smtClean="0">
                                        <a:solidFill>
                                          <a:schemeClr val="accent3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050" b="0" i="1" smtClean="0">
                                        <a:solidFill>
                                          <a:schemeClr val="accent3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</m:d>
                          </m:e>
                          <m:sup>
                            <m:r>
                              <a:rPr lang="en-US" sz="1050" b="0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en-US" sz="1050" dirty="0">
                    <a:solidFill>
                      <a:schemeClr val="accent3"/>
                    </a:solidFill>
                  </a:endParaRPr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1839DC32-A0D6-C783-CE67-9BE6D49D2A3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28890" y="2997200"/>
                  <a:ext cx="807476" cy="253916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" name="Diamond 21">
              <a:extLst>
                <a:ext uri="{FF2B5EF4-FFF2-40B4-BE49-F238E27FC236}">
                  <a16:creationId xmlns:a16="http://schemas.microsoft.com/office/drawing/2014/main" id="{09AA4C20-4384-B07B-C804-6D333EE0700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10922" y="3986548"/>
              <a:ext cx="1323146" cy="1323146"/>
            </a:xfrm>
            <a:prstGeom prst="diamond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CE60045A-549C-299D-83F4-933A0BA1C8EC}"/>
              </a:ext>
            </a:extLst>
          </p:cNvPr>
          <p:cNvGrpSpPr/>
          <p:nvPr/>
        </p:nvGrpSpPr>
        <p:grpSpPr>
          <a:xfrm>
            <a:off x="1610975" y="3357563"/>
            <a:ext cx="3137572" cy="2859348"/>
            <a:chOff x="4866912" y="2616712"/>
            <a:chExt cx="3137572" cy="2859348"/>
          </a:xfrm>
        </p:grpSpPr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E33FEE59-FAAC-7861-600E-11B86C317426}"/>
                </a:ext>
              </a:extLst>
            </p:cNvPr>
            <p:cNvCxnSpPr>
              <a:cxnSpLocks/>
            </p:cNvCxnSpPr>
            <p:nvPr/>
          </p:nvCxnSpPr>
          <p:spPr>
            <a:xfrm>
              <a:off x="5675681" y="2939366"/>
              <a:ext cx="0" cy="2536694"/>
            </a:xfrm>
            <a:prstGeom prst="straightConnector1">
              <a:avLst/>
            </a:prstGeom>
            <a:ln>
              <a:solidFill>
                <a:schemeClr val="bg2">
                  <a:lumMod val="5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B966B914-A5C0-B22F-330E-C7DB76D2AB0E}"/>
                </a:ext>
              </a:extLst>
            </p:cNvPr>
            <p:cNvCxnSpPr>
              <a:cxnSpLocks/>
            </p:cNvCxnSpPr>
            <p:nvPr/>
          </p:nvCxnSpPr>
          <p:spPr>
            <a:xfrm>
              <a:off x="4866912" y="4631641"/>
              <a:ext cx="2752663" cy="0"/>
            </a:xfrm>
            <a:prstGeom prst="straightConnector1">
              <a:avLst/>
            </a:prstGeom>
            <a:ln>
              <a:solidFill>
                <a:schemeClr val="bg2">
                  <a:lumMod val="5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730118B7-EC9C-CC3A-9AC2-796E578121B3}"/>
                    </a:ext>
                  </a:extLst>
                </p:cNvPr>
                <p:cNvSpPr txBox="1"/>
                <p:nvPr/>
              </p:nvSpPr>
              <p:spPr>
                <a:xfrm>
                  <a:off x="7544159" y="4488374"/>
                  <a:ext cx="460325" cy="28700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730118B7-EC9C-CC3A-9AC2-796E578121B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44159" y="4488374"/>
                  <a:ext cx="460325" cy="287002"/>
                </a:xfrm>
                <a:prstGeom prst="rect">
                  <a:avLst/>
                </a:prstGeom>
                <a:blipFill>
                  <a:blip r:embed="rId8"/>
                  <a:stretch>
                    <a:fillRect b="-8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6E9023EF-3EFE-21FD-FA99-4DC674399119}"/>
                    </a:ext>
                  </a:extLst>
                </p:cNvPr>
                <p:cNvSpPr txBox="1"/>
                <p:nvPr/>
              </p:nvSpPr>
              <p:spPr>
                <a:xfrm>
                  <a:off x="5442333" y="2616712"/>
                  <a:ext cx="460325" cy="28700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6E9023EF-3EFE-21FD-FA99-4DC6743991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42333" y="2616712"/>
                  <a:ext cx="460325" cy="287002"/>
                </a:xfrm>
                <a:prstGeom prst="rect">
                  <a:avLst/>
                </a:prstGeom>
                <a:blipFill>
                  <a:blip r:embed="rId9"/>
                  <a:stretch>
                    <a:fillRect b="-41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F5203488-8CA7-6864-E251-7D1D85811033}"/>
                </a:ext>
              </a:extLst>
            </p:cNvPr>
            <p:cNvSpPr/>
            <p:nvPr/>
          </p:nvSpPr>
          <p:spPr>
            <a:xfrm>
              <a:off x="5125741" y="4101367"/>
              <a:ext cx="1093509" cy="1093509"/>
            </a:xfrm>
            <a:prstGeom prst="ellipse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0236A4A4-E72D-3C19-0938-3C26441B442C}"/>
                    </a:ext>
                  </a:extLst>
                </p:cNvPr>
                <p:cNvSpPr txBox="1"/>
                <p:nvPr/>
              </p:nvSpPr>
              <p:spPr>
                <a:xfrm>
                  <a:off x="6040490" y="3591245"/>
                  <a:ext cx="460325" cy="2725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̂"/>
                                <m:ctrlP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  <m:t>𝑂𝐿𝑆</m:t>
                            </m:r>
                          </m:sub>
                          <m:sup>
                            <m: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</m:oMath>
                    </m:oMathPara>
                  </a14:m>
                  <a:endParaRPr lang="en-US" sz="1050" dirty="0"/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0236A4A4-E72D-3C19-0938-3C26441B442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40490" y="3591245"/>
                  <a:ext cx="460325" cy="272510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9153ABD1-6E3E-6FCE-16FA-4BC023C9DD2B}"/>
                </a:ext>
              </a:extLst>
            </p:cNvPr>
            <p:cNvGrpSpPr/>
            <p:nvPr/>
          </p:nvGrpSpPr>
          <p:grpSpPr>
            <a:xfrm>
              <a:off x="5599063" y="3268795"/>
              <a:ext cx="1503479" cy="745268"/>
              <a:chOff x="5748038" y="3335577"/>
              <a:chExt cx="1503479" cy="745268"/>
            </a:xfrm>
          </p:grpSpPr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C763085F-04CD-D15A-BBDB-09E4DFF319B4}"/>
                  </a:ext>
                </a:extLst>
              </p:cNvPr>
              <p:cNvSpPr/>
              <p:nvPr/>
            </p:nvSpPr>
            <p:spPr>
              <a:xfrm rot="19706094">
                <a:off x="5748038" y="3335577"/>
                <a:ext cx="1503479" cy="745268"/>
              </a:xfrm>
              <a:prstGeom prst="ellipse">
                <a:avLst/>
              </a:prstGeom>
              <a:noFill/>
              <a:ln>
                <a:solidFill>
                  <a:schemeClr val="accent3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2FE0E691-4AE7-F31A-52CD-D4B7093FC825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9706094">
                <a:off x="5934984" y="3428246"/>
                <a:ext cx="1129586" cy="559931"/>
              </a:xfrm>
              <a:prstGeom prst="ellipse">
                <a:avLst/>
              </a:prstGeom>
              <a:noFill/>
              <a:ln>
                <a:solidFill>
                  <a:schemeClr val="accent3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A9093986-2D33-9A8E-544D-2FF02E96EAFB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9706094">
                <a:off x="6149085" y="3534374"/>
                <a:ext cx="701385" cy="347674"/>
              </a:xfrm>
              <a:prstGeom prst="ellipse">
                <a:avLst/>
              </a:prstGeom>
              <a:noFill/>
              <a:ln>
                <a:solidFill>
                  <a:schemeClr val="accent3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5E1B6EF6-DF6A-140B-C32A-B80D02072896}"/>
                  </a:ext>
                </a:extLst>
              </p:cNvPr>
              <p:cNvSpPr/>
              <p:nvPr/>
            </p:nvSpPr>
            <p:spPr>
              <a:xfrm>
                <a:off x="6476386" y="3684820"/>
                <a:ext cx="46783" cy="46783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A5D1C19F-88D3-58A3-4B4A-8ECF0FBF70D6}"/>
                    </a:ext>
                  </a:extLst>
                </p:cNvPr>
                <p:cNvSpPr txBox="1"/>
                <p:nvPr/>
              </p:nvSpPr>
              <p:spPr>
                <a:xfrm>
                  <a:off x="5612116" y="4130586"/>
                  <a:ext cx="460325" cy="2725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̂"/>
                                <m:ctrlP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b>
                          <m:sup>
                            <m: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</m:oMath>
                    </m:oMathPara>
                  </a14:m>
                  <a:endParaRPr lang="en-US" sz="1050" dirty="0"/>
                </a:p>
              </p:txBody>
            </p:sp>
          </mc:Choice>
          <mc:Fallback xmlns="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A5D1C19F-88D3-58A3-4B4A-8ECF0FBF70D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12116" y="4130586"/>
                  <a:ext cx="460325" cy="272510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B7F8FE45-83B0-0858-7C22-2ABF26759EE4}"/>
                </a:ext>
              </a:extLst>
            </p:cNvPr>
            <p:cNvSpPr/>
            <p:nvPr/>
          </p:nvSpPr>
          <p:spPr>
            <a:xfrm>
              <a:off x="5807940" y="4106612"/>
              <a:ext cx="46783" cy="46783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9278F023-3A47-1E5F-B75D-A32135251A85}"/>
                    </a:ext>
                  </a:extLst>
                </p:cNvPr>
                <p:cNvSpPr txBox="1"/>
                <p:nvPr/>
              </p:nvSpPr>
              <p:spPr>
                <a:xfrm>
                  <a:off x="5447977" y="4500107"/>
                  <a:ext cx="460325" cy="25391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5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sz="1050" dirty="0"/>
                </a:p>
              </p:txBody>
            </p:sp>
          </mc:Choice>
          <mc:Fallback xmlns="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9278F023-3A47-1E5F-B75D-A32135251A8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47977" y="4500107"/>
                  <a:ext cx="460325" cy="253916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4F23CCDE-E45F-0E21-5E20-449B693D06F0}"/>
                    </a:ext>
                  </a:extLst>
                </p:cNvPr>
                <p:cNvSpPr txBox="1"/>
                <p:nvPr/>
              </p:nvSpPr>
              <p:spPr>
                <a:xfrm>
                  <a:off x="6980799" y="3015675"/>
                  <a:ext cx="807476" cy="25391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50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∑</m:t>
                        </m:r>
                        <m:sSup>
                          <m:sSupPr>
                            <m:ctrlPr>
                              <a:rPr lang="en-US" sz="1050" b="0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1050" b="0" i="1" smtClean="0">
                                    <a:solidFill>
                                      <a:schemeClr val="accent3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050" b="0" i="1" smtClean="0">
                                        <a:solidFill>
                                          <a:schemeClr val="accent3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50" b="0" i="1" smtClean="0">
                                        <a:solidFill>
                                          <a:schemeClr val="accent3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1050" b="0" i="1" smtClean="0">
                                        <a:solidFill>
                                          <a:schemeClr val="accent3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1050" b="0" i="1" smtClean="0">
                                    <a:solidFill>
                                      <a:schemeClr val="accent3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sz="1050" b="0" i="1" smtClean="0">
                                        <a:solidFill>
                                          <a:schemeClr val="accent3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050" b="0" i="1" smtClean="0">
                                        <a:solidFill>
                                          <a:schemeClr val="accent3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</m:d>
                          </m:e>
                          <m:sup>
                            <m:r>
                              <a:rPr lang="en-US" sz="1050" b="0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en-US" sz="1050" dirty="0">
                    <a:solidFill>
                      <a:schemeClr val="accent3"/>
                    </a:solidFill>
                  </a:endParaRPr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4F23CCDE-E45F-0E21-5E20-449B693D06F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80799" y="3015675"/>
                  <a:ext cx="807476" cy="253916"/>
                </a:xfrm>
                <a:prstGeom prst="rect">
                  <a:avLst/>
                </a:prstGeom>
                <a:blipFill>
                  <a:blip r:embed="rId13"/>
                  <a:stretch>
                    <a:fillRect b="-476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0501740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C4EA12-C32B-2233-4F2D-1FA0E47E1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Regresión</a:t>
            </a:r>
            <a:r>
              <a:rPr lang="en-US" dirty="0"/>
              <a:t> Lineal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992BEA-4752-49F2-DBFD-19A8339FB0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ES" noProof="0"/>
              <a:t>r.rosado@tec.mx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90B086-FDE6-3685-C280-03305147B4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es-ES" noProof="0" smtClean="0"/>
              <a:t>4</a:t>
            </a:fld>
            <a:endParaRPr lang="es-ES" noProof="0"/>
          </a:p>
        </p:txBody>
      </p:sp>
      <p:pic>
        <p:nvPicPr>
          <p:cNvPr id="19" name="Picture 18" descr="Chart, histogram&#10;&#10;Description automatically generated">
            <a:extLst>
              <a:ext uri="{FF2B5EF4-FFF2-40B4-BE49-F238E27FC236}">
                <a16:creationId xmlns:a16="http://schemas.microsoft.com/office/drawing/2014/main" id="{F7BADB6F-0215-F5EE-6A82-0AF6CD8A9B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325" y="1374373"/>
            <a:ext cx="4968875" cy="4968875"/>
          </a:xfrm>
          <a:prstGeom prst="rect">
            <a:avLst/>
          </a:prstGeom>
        </p:spPr>
      </p:pic>
      <p:pic>
        <p:nvPicPr>
          <p:cNvPr id="23" name="Content Placeholder 22" descr="Chart, histogram&#10;&#10;Description automatically generated">
            <a:extLst>
              <a:ext uri="{FF2B5EF4-FFF2-40B4-BE49-F238E27FC236}">
                <a16:creationId xmlns:a16="http://schemas.microsoft.com/office/drawing/2014/main" id="{FC89E650-5820-4BF2-489D-2C31869C31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560043" y="1389377"/>
            <a:ext cx="4973145" cy="4973145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2E6A33CC-4B66-FC11-5375-2816F84AF70B}"/>
                  </a:ext>
                </a:extLst>
              </p:cNvPr>
              <p:cNvSpPr/>
              <p:nvPr/>
            </p:nvSpPr>
            <p:spPr>
              <a:xfrm>
                <a:off x="2804309" y="4557441"/>
                <a:ext cx="1039529" cy="1039529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1400" i="1" dirty="0" smtClean="0">
                          <a:latin typeface="Cambria Math" panose="02040503050406030204" pitchFamily="18" charset="0"/>
                        </a:rPr>
                        <m:t> =</m:t>
                      </m:r>
                      <m:r>
                        <a:rPr lang="en-US" sz="140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140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40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40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>
                  <a:latin typeface="Montserrat" pitchFamily="2" charset="77"/>
                </a:endParaRPr>
              </a:p>
            </p:txBody>
          </p:sp>
        </mc:Choice>
        <mc:Fallback xmlns=""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2E6A33CC-4B66-FC11-5375-2816F84AF7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4309" y="4557441"/>
                <a:ext cx="1039529" cy="1039529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5C45794D-3194-02E9-CFD2-8C574FB241CA}"/>
                  </a:ext>
                </a:extLst>
              </p:cNvPr>
              <p:cNvSpPr/>
              <p:nvPr/>
            </p:nvSpPr>
            <p:spPr>
              <a:xfrm>
                <a:off x="9003393" y="4779678"/>
                <a:ext cx="595054" cy="595054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400" dirty="0">
                  <a:latin typeface="Montserrat" pitchFamily="2" charset="77"/>
                </a:endParaRPr>
              </a:p>
            </p:txBody>
          </p:sp>
        </mc:Choice>
        <mc:Fallback xmlns=""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5C45794D-3194-02E9-CFD2-8C574FB241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3393" y="4779678"/>
                <a:ext cx="595054" cy="595054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5401898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Content Placeholder 7">
            <a:extLst>
              <a:ext uri="{FF2B5EF4-FFF2-40B4-BE49-F238E27FC236}">
                <a16:creationId xmlns:a16="http://schemas.microsoft.com/office/drawing/2014/main" id="{4612B24C-015C-5578-6A95-867FCF7F3437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695325" y="1466911"/>
            <a:ext cx="10837863" cy="11751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 err="1"/>
              <a:t>Estimadores</a:t>
            </a:r>
            <a:r>
              <a:rPr lang="en-US" sz="2000" dirty="0"/>
              <a:t> </a:t>
            </a:r>
            <a:r>
              <a:rPr lang="en-US" sz="2000" dirty="0" err="1"/>
              <a:t>Regularizados</a:t>
            </a:r>
            <a:r>
              <a:rPr lang="en-US" sz="2000" dirty="0"/>
              <a:t> vs. </a:t>
            </a:r>
            <a:r>
              <a:rPr lang="en-US" sz="2000" dirty="0" err="1"/>
              <a:t>Estimadores</a:t>
            </a:r>
            <a:r>
              <a:rPr lang="en-US" sz="2000" dirty="0"/>
              <a:t> OLS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C4EA12-C32B-2233-4F2D-1FA0E47E13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81" y="468289"/>
            <a:ext cx="10943607" cy="811379"/>
          </a:xfrm>
        </p:spPr>
        <p:txBody>
          <a:bodyPr/>
          <a:lstStyle/>
          <a:p>
            <a:pPr algn="ctr"/>
            <a:r>
              <a:rPr lang="en-US" dirty="0" err="1"/>
              <a:t>Resumen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992BEA-4752-49F2-DBFD-19A8339FB0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ES" noProof="0" dirty="0" err="1"/>
              <a:t>r.rosado@tec.mx</a:t>
            </a:r>
            <a:endParaRPr lang="es-E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90B086-FDE6-3685-C280-03305147B4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es-ES" noProof="0" smtClean="0"/>
              <a:t>40</a:t>
            </a:fld>
            <a:endParaRPr lang="es-ES" noProof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33FEE59-FAAC-7861-600E-11B86C317426}"/>
              </a:ext>
            </a:extLst>
          </p:cNvPr>
          <p:cNvCxnSpPr>
            <a:cxnSpLocks/>
          </p:cNvCxnSpPr>
          <p:nvPr/>
        </p:nvCxnSpPr>
        <p:spPr>
          <a:xfrm>
            <a:off x="6077492" y="2475413"/>
            <a:ext cx="0" cy="3500329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966B914-A5C0-B22F-330E-C7DB76D2AB0E}"/>
              </a:ext>
            </a:extLst>
          </p:cNvPr>
          <p:cNvCxnSpPr>
            <a:cxnSpLocks/>
          </p:cNvCxnSpPr>
          <p:nvPr/>
        </p:nvCxnSpPr>
        <p:spPr>
          <a:xfrm>
            <a:off x="3270872" y="4810547"/>
            <a:ext cx="5581024" cy="0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30118B7-EC9C-CC3A-9AC2-796E578121B3}"/>
                  </a:ext>
                </a:extLst>
              </p:cNvPr>
              <p:cNvSpPr txBox="1"/>
              <p:nvPr/>
            </p:nvSpPr>
            <p:spPr>
              <a:xfrm>
                <a:off x="8796338" y="4669127"/>
                <a:ext cx="635192" cy="2869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𝑂𝐿𝑆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30118B7-EC9C-CC3A-9AC2-796E578121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6338" y="4669127"/>
                <a:ext cx="635192" cy="286938"/>
              </a:xfrm>
              <a:prstGeom prst="rect">
                <a:avLst/>
              </a:prstGeom>
              <a:blipFill>
                <a:blip r:embed="rId2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E9023EF-3EFE-21FD-FA99-4DC674399119}"/>
                  </a:ext>
                </a:extLst>
              </p:cNvPr>
              <p:cNvSpPr txBox="1"/>
              <p:nvPr/>
            </p:nvSpPr>
            <p:spPr>
              <a:xfrm>
                <a:off x="5772150" y="2133936"/>
                <a:ext cx="635192" cy="2870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acc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E9023EF-3EFE-21FD-FA99-4DC6743991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2150" y="2133936"/>
                <a:ext cx="635192" cy="287002"/>
              </a:xfrm>
              <a:prstGeom prst="rect">
                <a:avLst/>
              </a:prstGeom>
              <a:blipFill>
                <a:blip r:embed="rId3"/>
                <a:stretch>
                  <a:fillRect t="-4348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236A4A4-E72D-3C19-0938-3C26441B442C}"/>
                  </a:ext>
                </a:extLst>
              </p:cNvPr>
              <p:cNvSpPr txBox="1"/>
              <p:nvPr/>
            </p:nvSpPr>
            <p:spPr>
              <a:xfrm>
                <a:off x="8215393" y="2340872"/>
                <a:ext cx="635192" cy="3760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05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𝑂𝐿𝑆</m:t>
                          </m:r>
                        </m:sub>
                        <m:sup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236A4A4-E72D-3C19-0938-3C26441B44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5393" y="2340872"/>
                <a:ext cx="635192" cy="3760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A5D1C19F-88D3-58A3-4B4A-8ECF0FBF70D6}"/>
                  </a:ext>
                </a:extLst>
              </p:cNvPr>
              <p:cNvSpPr txBox="1"/>
              <p:nvPr/>
            </p:nvSpPr>
            <p:spPr>
              <a:xfrm>
                <a:off x="8562376" y="3539338"/>
                <a:ext cx="635192" cy="28495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05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sz="1050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050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US" sz="105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𝑅𝑖𝑑𝑔𝑒</m:t>
                          </m:r>
                        </m:sub>
                        <m:sup>
                          <m:r>
                            <a:rPr lang="en-US" sz="105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</m:oMath>
                  </m:oMathPara>
                </a14:m>
                <a:endParaRPr lang="en-US" sz="1050" dirty="0">
                  <a:solidFill>
                    <a:schemeClr val="accent3"/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A5D1C19F-88D3-58A3-4B4A-8ECF0FBF70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2376" y="3539338"/>
                <a:ext cx="635192" cy="284950"/>
              </a:xfrm>
              <a:prstGeom prst="rect">
                <a:avLst/>
              </a:prstGeom>
              <a:blipFill>
                <a:blip r:embed="rId5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8C89C9A-C21F-5E56-1661-C52624224A9A}"/>
              </a:ext>
            </a:extLst>
          </p:cNvPr>
          <p:cNvCxnSpPr>
            <a:cxnSpLocks/>
          </p:cNvCxnSpPr>
          <p:nvPr/>
        </p:nvCxnSpPr>
        <p:spPr>
          <a:xfrm flipV="1">
            <a:off x="5068888" y="2528888"/>
            <a:ext cx="3276600" cy="3276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46346EB-6D30-25AD-B440-C65EB9C013F2}"/>
              </a:ext>
            </a:extLst>
          </p:cNvPr>
          <p:cNvCxnSpPr>
            <a:cxnSpLocks/>
          </p:cNvCxnSpPr>
          <p:nvPr/>
        </p:nvCxnSpPr>
        <p:spPr>
          <a:xfrm flipV="1">
            <a:off x="3719513" y="3696629"/>
            <a:ext cx="4968875" cy="2113738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5EB37E8-B3C0-63A1-9970-EE28A1F46E09}"/>
              </a:ext>
            </a:extLst>
          </p:cNvPr>
          <p:cNvCxnSpPr>
            <a:cxnSpLocks/>
          </p:cNvCxnSpPr>
          <p:nvPr/>
        </p:nvCxnSpPr>
        <p:spPr>
          <a:xfrm flipV="1">
            <a:off x="3273799" y="4811751"/>
            <a:ext cx="1381292" cy="993737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7DF8D02-C22E-FEB8-877E-6E3A16093201}"/>
              </a:ext>
            </a:extLst>
          </p:cNvPr>
          <p:cNvCxnSpPr>
            <a:cxnSpLocks/>
          </p:cNvCxnSpPr>
          <p:nvPr/>
        </p:nvCxnSpPr>
        <p:spPr>
          <a:xfrm flipV="1">
            <a:off x="7499892" y="3946959"/>
            <a:ext cx="1188496" cy="855035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D1C710C-44E4-2D6F-F1A3-65BE97C69E85}"/>
              </a:ext>
            </a:extLst>
          </p:cNvPr>
          <p:cNvCxnSpPr>
            <a:cxnSpLocks/>
          </p:cNvCxnSpPr>
          <p:nvPr/>
        </p:nvCxnSpPr>
        <p:spPr>
          <a:xfrm>
            <a:off x="4657828" y="4809678"/>
            <a:ext cx="2845534" cy="0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283F69B2-DFE4-054B-90E2-636D1576C344}"/>
                  </a:ext>
                </a:extLst>
              </p:cNvPr>
              <p:cNvSpPr txBox="1"/>
              <p:nvPr/>
            </p:nvSpPr>
            <p:spPr>
              <a:xfrm>
                <a:off x="8562132" y="3824288"/>
                <a:ext cx="635192" cy="2628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05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sz="105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05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US" sz="105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𝐿𝐴𝑆𝑆𝑂</m:t>
                          </m:r>
                        </m:sub>
                        <m:sup>
                          <m:r>
                            <a:rPr lang="en-US" sz="105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</m:oMath>
                  </m:oMathPara>
                </a14:m>
                <a:endParaRPr lang="en-US" sz="105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283F69B2-DFE4-054B-90E2-636D1576C3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2132" y="3824288"/>
                <a:ext cx="635192" cy="262892"/>
              </a:xfrm>
              <a:prstGeom prst="rect">
                <a:avLst/>
              </a:prstGeom>
              <a:blipFill>
                <a:blip r:embed="rId6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4134A7FC-7609-1208-F53D-63E571E1BFC9}"/>
                  </a:ext>
                </a:extLst>
              </p:cNvPr>
              <p:cNvSpPr txBox="1"/>
              <p:nvPr/>
            </p:nvSpPr>
            <p:spPr>
              <a:xfrm>
                <a:off x="4287853" y="4356691"/>
                <a:ext cx="635192" cy="4417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num>
                        <m:den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4134A7FC-7609-1208-F53D-63E571E1BF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7853" y="4356691"/>
                <a:ext cx="635192" cy="44178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823644C8-6985-3A32-126F-F32DF8BE14EC}"/>
                  </a:ext>
                </a:extLst>
              </p:cNvPr>
              <p:cNvSpPr txBox="1"/>
              <p:nvPr/>
            </p:nvSpPr>
            <p:spPr>
              <a:xfrm>
                <a:off x="7149612" y="4787437"/>
                <a:ext cx="635192" cy="4417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num>
                        <m:den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823644C8-6985-3A32-126F-F32DF8BE14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9612" y="4787437"/>
                <a:ext cx="635192" cy="44178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388098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C4EA12-C32B-2233-4F2D-1FA0E47E1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Regularización</a:t>
            </a:r>
            <a:r>
              <a:rPr lang="en-US" dirty="0"/>
              <a:t> Mixta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992BEA-4752-49F2-DBFD-19A8339FB0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ES" noProof="0"/>
              <a:t>r.rosado@tec.mx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90B086-FDE6-3685-C280-03305147B4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es-ES" noProof="0" smtClean="0"/>
              <a:t>41</a:t>
            </a:fld>
            <a:endParaRPr lang="es-ES" noProof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5822176-FAE8-1B62-469D-25F3C9189196}"/>
              </a:ext>
            </a:extLst>
          </p:cNvPr>
          <p:cNvGrpSpPr/>
          <p:nvPr/>
        </p:nvGrpSpPr>
        <p:grpSpPr>
          <a:xfrm>
            <a:off x="4727575" y="3116394"/>
            <a:ext cx="3137572" cy="2859348"/>
            <a:chOff x="913899" y="3037372"/>
            <a:chExt cx="3137572" cy="2859348"/>
          </a:xfrm>
        </p:grpSpPr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E33FEE59-FAAC-7861-600E-11B86C317426}"/>
                </a:ext>
              </a:extLst>
            </p:cNvPr>
            <p:cNvCxnSpPr>
              <a:cxnSpLocks/>
            </p:cNvCxnSpPr>
            <p:nvPr/>
          </p:nvCxnSpPr>
          <p:spPr>
            <a:xfrm>
              <a:off x="1722668" y="3360026"/>
              <a:ext cx="0" cy="2536694"/>
            </a:xfrm>
            <a:prstGeom prst="straightConnector1">
              <a:avLst/>
            </a:prstGeom>
            <a:ln>
              <a:solidFill>
                <a:schemeClr val="bg2">
                  <a:lumMod val="5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B966B914-A5C0-B22F-330E-C7DB76D2AB0E}"/>
                </a:ext>
              </a:extLst>
            </p:cNvPr>
            <p:cNvCxnSpPr>
              <a:cxnSpLocks/>
            </p:cNvCxnSpPr>
            <p:nvPr/>
          </p:nvCxnSpPr>
          <p:spPr>
            <a:xfrm>
              <a:off x="913899" y="5052301"/>
              <a:ext cx="2752663" cy="0"/>
            </a:xfrm>
            <a:prstGeom prst="straightConnector1">
              <a:avLst/>
            </a:prstGeom>
            <a:ln>
              <a:solidFill>
                <a:schemeClr val="bg2">
                  <a:lumMod val="5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730118B7-EC9C-CC3A-9AC2-796E578121B3}"/>
                    </a:ext>
                  </a:extLst>
                </p:cNvPr>
                <p:cNvSpPr txBox="1"/>
                <p:nvPr/>
              </p:nvSpPr>
              <p:spPr>
                <a:xfrm>
                  <a:off x="3591146" y="4909034"/>
                  <a:ext cx="460325" cy="28700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730118B7-EC9C-CC3A-9AC2-796E578121B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91146" y="4909034"/>
                  <a:ext cx="460325" cy="287002"/>
                </a:xfrm>
                <a:prstGeom prst="rect">
                  <a:avLst/>
                </a:prstGeom>
                <a:blipFill>
                  <a:blip r:embed="rId2"/>
                  <a:stretch>
                    <a:fillRect b="-8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6E9023EF-3EFE-21FD-FA99-4DC674399119}"/>
                    </a:ext>
                  </a:extLst>
                </p:cNvPr>
                <p:cNvSpPr txBox="1"/>
                <p:nvPr/>
              </p:nvSpPr>
              <p:spPr>
                <a:xfrm>
                  <a:off x="1489320" y="3037372"/>
                  <a:ext cx="460325" cy="28700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6E9023EF-3EFE-21FD-FA99-4DC6743991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89320" y="3037372"/>
                  <a:ext cx="460325" cy="287002"/>
                </a:xfrm>
                <a:prstGeom prst="rect">
                  <a:avLst/>
                </a:prstGeom>
                <a:blipFill>
                  <a:blip r:embed="rId3"/>
                  <a:stretch>
                    <a:fillRect b="-869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F5203488-8CA7-6864-E251-7D1D85811033}"/>
                </a:ext>
              </a:extLst>
            </p:cNvPr>
            <p:cNvSpPr/>
            <p:nvPr/>
          </p:nvSpPr>
          <p:spPr>
            <a:xfrm>
              <a:off x="1172728" y="4522027"/>
              <a:ext cx="1093509" cy="1093509"/>
            </a:xfrm>
            <a:prstGeom prst="ellipse">
              <a:avLst/>
            </a:prstGeom>
            <a:noFill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0236A4A4-E72D-3C19-0938-3C26441B442C}"/>
                    </a:ext>
                  </a:extLst>
                </p:cNvPr>
                <p:cNvSpPr txBox="1"/>
                <p:nvPr/>
              </p:nvSpPr>
              <p:spPr>
                <a:xfrm>
                  <a:off x="2087477" y="4011905"/>
                  <a:ext cx="460325" cy="2725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̂"/>
                                <m:ctrlP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  <m:t>𝑂𝐿𝑆</m:t>
                            </m:r>
                          </m:sub>
                          <m:sup>
                            <m: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</m:oMath>
                    </m:oMathPara>
                  </a14:m>
                  <a:endParaRPr lang="en-US" sz="1050" dirty="0"/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0236A4A4-E72D-3C19-0938-3C26441B442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87477" y="4011905"/>
                  <a:ext cx="460325" cy="27251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9153ABD1-6E3E-6FCE-16FA-4BC023C9DD2B}"/>
                </a:ext>
              </a:extLst>
            </p:cNvPr>
            <p:cNvGrpSpPr/>
            <p:nvPr/>
          </p:nvGrpSpPr>
          <p:grpSpPr>
            <a:xfrm>
              <a:off x="1646050" y="3689455"/>
              <a:ext cx="1503479" cy="745268"/>
              <a:chOff x="5748038" y="3335577"/>
              <a:chExt cx="1503479" cy="745268"/>
            </a:xfrm>
          </p:grpSpPr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C763085F-04CD-D15A-BBDB-09E4DFF319B4}"/>
                  </a:ext>
                </a:extLst>
              </p:cNvPr>
              <p:cNvSpPr/>
              <p:nvPr/>
            </p:nvSpPr>
            <p:spPr>
              <a:xfrm rot="19706094">
                <a:off x="5748038" y="3335577"/>
                <a:ext cx="1503479" cy="745268"/>
              </a:xfrm>
              <a:prstGeom prst="ellipse">
                <a:avLst/>
              </a:prstGeom>
              <a:noFill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2FE0E691-4AE7-F31A-52CD-D4B7093FC825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9706094">
                <a:off x="5934984" y="3428246"/>
                <a:ext cx="1129586" cy="559931"/>
              </a:xfrm>
              <a:prstGeom prst="ellipse">
                <a:avLst/>
              </a:prstGeom>
              <a:noFill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A9093986-2D33-9A8E-544D-2FF02E96EAFB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9706094">
                <a:off x="6149085" y="3534374"/>
                <a:ext cx="701385" cy="347674"/>
              </a:xfrm>
              <a:prstGeom prst="ellipse">
                <a:avLst/>
              </a:prstGeom>
              <a:noFill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5E1B6EF6-DF6A-140B-C32A-B80D02072896}"/>
                  </a:ext>
                </a:extLst>
              </p:cNvPr>
              <p:cNvSpPr/>
              <p:nvPr/>
            </p:nvSpPr>
            <p:spPr>
              <a:xfrm>
                <a:off x="6476386" y="3684820"/>
                <a:ext cx="46783" cy="46783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A5D1C19F-88D3-58A3-4B4A-8ECF0FBF70D6}"/>
                    </a:ext>
                  </a:extLst>
                </p:cNvPr>
                <p:cNvSpPr txBox="1"/>
                <p:nvPr/>
              </p:nvSpPr>
              <p:spPr>
                <a:xfrm>
                  <a:off x="1659103" y="4551246"/>
                  <a:ext cx="460325" cy="2725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̂"/>
                                <m:ctrlP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b>
                          <m:sup>
                            <m:r>
                              <a:rPr lang="en-US" sz="1050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</m:oMath>
                    </m:oMathPara>
                  </a14:m>
                  <a:endParaRPr lang="en-US" sz="1050" dirty="0"/>
                </a:p>
              </p:txBody>
            </p:sp>
          </mc:Choice>
          <mc:Fallback xmlns="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A5D1C19F-88D3-58A3-4B4A-8ECF0FBF70D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59103" y="4551246"/>
                  <a:ext cx="460325" cy="27251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B7F8FE45-83B0-0858-7C22-2ABF26759EE4}"/>
                </a:ext>
              </a:extLst>
            </p:cNvPr>
            <p:cNvSpPr/>
            <p:nvPr/>
          </p:nvSpPr>
          <p:spPr>
            <a:xfrm>
              <a:off x="1854927" y="4527272"/>
              <a:ext cx="46783" cy="46783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9278F023-3A47-1E5F-B75D-A32135251A85}"/>
                    </a:ext>
                  </a:extLst>
                </p:cNvPr>
                <p:cNvSpPr txBox="1"/>
                <p:nvPr/>
              </p:nvSpPr>
              <p:spPr>
                <a:xfrm>
                  <a:off x="1494964" y="4920767"/>
                  <a:ext cx="460325" cy="25391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5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sz="1050" dirty="0"/>
                </a:p>
              </p:txBody>
            </p:sp>
          </mc:Choice>
          <mc:Fallback xmlns="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9278F023-3A47-1E5F-B75D-A32135251A8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94964" y="4920767"/>
                  <a:ext cx="460325" cy="253916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4F23CCDE-E45F-0E21-5E20-449B693D06F0}"/>
                    </a:ext>
                  </a:extLst>
                </p:cNvPr>
                <p:cNvSpPr txBox="1"/>
                <p:nvPr/>
              </p:nvSpPr>
              <p:spPr>
                <a:xfrm>
                  <a:off x="3027786" y="3436335"/>
                  <a:ext cx="807476" cy="25391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5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∑</m:t>
                        </m:r>
                        <m:sSup>
                          <m:sSupPr>
                            <m:ctrlPr>
                              <a:rPr lang="en-US" sz="105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1050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050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50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1050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1050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sz="1050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050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</m:d>
                          </m:e>
                          <m:sup>
                            <m:r>
                              <a:rPr lang="en-US" sz="105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en-US" sz="1050" dirty="0">
                    <a:solidFill>
                      <a:schemeClr val="accent2"/>
                    </a:solidFill>
                  </a:endParaRPr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4F23CCDE-E45F-0E21-5E20-449B693D06F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27786" y="3436335"/>
                  <a:ext cx="807476" cy="253916"/>
                </a:xfrm>
                <a:prstGeom prst="rect">
                  <a:avLst/>
                </a:prstGeom>
                <a:blipFill>
                  <a:blip r:embed="rId7"/>
                  <a:stretch>
                    <a:fillRect b="-476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8" name="Diamond 47">
              <a:extLst>
                <a:ext uri="{FF2B5EF4-FFF2-40B4-BE49-F238E27FC236}">
                  <a16:creationId xmlns:a16="http://schemas.microsoft.com/office/drawing/2014/main" id="{D7E2C231-040D-4AAB-4DB8-7D623335C9B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16706" y="4459370"/>
              <a:ext cx="1202860" cy="1202860"/>
            </a:xfrm>
            <a:prstGeom prst="diamond">
              <a:avLst/>
            </a:prstGeom>
            <a:noFill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Content Placeholder 7">
                <a:extLst>
                  <a:ext uri="{FF2B5EF4-FFF2-40B4-BE49-F238E27FC236}">
                    <a16:creationId xmlns:a16="http://schemas.microsoft.com/office/drawing/2014/main" id="{4612B24C-015C-5578-6A95-867FCF7F3437}"/>
                  </a:ext>
                </a:extLst>
              </p:cNvPr>
              <p:cNvSpPr txBox="1">
                <a:spLocks noGrp="1"/>
              </p:cNvSpPr>
              <p:nvPr>
                <p:ph idx="1"/>
              </p:nvPr>
            </p:nvSpPr>
            <p:spPr>
              <a:xfrm>
                <a:off x="-90309" y="1466911"/>
                <a:ext cx="12508089" cy="117510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Montserrat" pitchFamily="2" charset="77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Montserrat" pitchFamily="2" charset="77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Montserrat" pitchFamily="2" charset="77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Montserrat" pitchFamily="2" charset="77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Montserrat" pitchFamily="2" charset="77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𝑀𝑖𝑥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acc>
                                    <m:accPr>
                                      <m:chr m:val="̂"/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𝜆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  <m:nary>
                            <m:naryPr>
                              <m:chr m:val="∑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nary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+(1−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nary>
                            <m:naryPr>
                              <m:chr m:val="∑"/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p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𝛽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acc>
                                    <m:accPr>
                                      <m:chr m:val="̂"/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</m:acc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𝜆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𝛽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d>
                          <m:d>
                            <m:dPr>
                              <m:begChr m:val="|"/>
                              <m:endChr m:val="|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</m:d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9" name="Content Placeholder 7">
                <a:extLst>
                  <a:ext uri="{FF2B5EF4-FFF2-40B4-BE49-F238E27FC236}">
                    <a16:creationId xmlns:a16="http://schemas.microsoft.com/office/drawing/2014/main" id="{4612B24C-015C-5578-6A95-867FCF7F3437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-90309" y="1466911"/>
                <a:ext cx="12508089" cy="1175101"/>
              </a:xfrm>
              <a:prstGeom prst="rect">
                <a:avLst/>
              </a:prstGeom>
              <a:blipFill>
                <a:blip r:embed="rId8"/>
                <a:stretch>
                  <a:fillRect t="-82796" b="-1053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0284087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766497-F61E-BEB3-10C1-85EAE649E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Un </a:t>
            </a:r>
            <a:r>
              <a:rPr lang="en-US" dirty="0" err="1"/>
              <a:t>ejemplo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C27114-AC9B-6453-C7C9-B842A28108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ES" noProof="0"/>
              <a:t>r.rosado@tec.mx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D8D07F-D4DF-FEF5-CC17-BC9C2A464F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es-ES" noProof="0" smtClean="0"/>
              <a:t>42</a:t>
            </a:fld>
            <a:endParaRPr lang="es-ES" noProof="0"/>
          </a:p>
        </p:txBody>
      </p:sp>
      <p:pic>
        <p:nvPicPr>
          <p:cNvPr id="1026" name="Picture 2" descr="R y GIS: qué es R y su relación con los SIG - MappingGIS">
            <a:extLst>
              <a:ext uri="{FF2B5EF4-FFF2-40B4-BE49-F238E27FC236}">
                <a16:creationId xmlns:a16="http://schemas.microsoft.com/office/drawing/2014/main" id="{49D80F7B-95FF-C2DB-7291-99541F9D27D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1563" y="1854209"/>
            <a:ext cx="4968875" cy="3843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23406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06C3A-CB7F-F030-0AEB-53A86AD75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Preguntas</a:t>
            </a:r>
            <a:r>
              <a:rPr lang="en-US" dirty="0"/>
              <a:t> no </a:t>
            </a:r>
            <a:r>
              <a:rPr lang="en-US" dirty="0" err="1"/>
              <a:t>normales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2F309F-2C61-6317-11B7-F81943B445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ES" noProof="0"/>
              <a:t>r.rosado@tec.mx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91B815-1383-D2E4-DDD9-2A37811D82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es-ES" noProof="0" smtClean="0"/>
              <a:t>43</a:t>
            </a:fld>
            <a:endParaRPr lang="es-ES" noProof="0"/>
          </a:p>
        </p:txBody>
      </p:sp>
      <p:sp>
        <p:nvSpPr>
          <p:cNvPr id="10" name="Title 4">
            <a:extLst>
              <a:ext uri="{FF2B5EF4-FFF2-40B4-BE49-F238E27FC236}">
                <a16:creationId xmlns:a16="http://schemas.microsoft.com/office/drawing/2014/main" id="{C748A436-DF2B-C9C9-58C9-6A5053491E55}"/>
              </a:ext>
            </a:extLst>
          </p:cNvPr>
          <p:cNvSpPr txBox="1">
            <a:spLocks/>
          </p:cNvSpPr>
          <p:nvPr/>
        </p:nvSpPr>
        <p:spPr>
          <a:xfrm>
            <a:off x="6937687" y="1334737"/>
            <a:ext cx="2135843" cy="725838"/>
          </a:xfrm>
          <a:prstGeom prst="rect">
            <a:avLst/>
          </a:prstGeom>
          <a:effectLst/>
        </p:spPr>
        <p:txBody>
          <a:bodyPr vert="horz" lIns="91440" tIns="0" rIns="0" bIns="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Encode Sans" pitchFamily="2" charset="77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1400" dirty="0" err="1">
                <a:solidFill>
                  <a:schemeClr val="bg2">
                    <a:lumMod val="10000"/>
                  </a:schemeClr>
                </a:solidFill>
                <a:latin typeface="Montserrat" pitchFamily="2" charset="77"/>
              </a:rPr>
              <a:t>Regresión</a:t>
            </a:r>
            <a:r>
              <a:rPr lang="en-US" sz="1400" dirty="0">
                <a:solidFill>
                  <a:schemeClr val="bg2">
                    <a:lumMod val="10000"/>
                  </a:schemeClr>
                </a:solidFill>
                <a:latin typeface="Montserrat" pitchFamily="2" charset="77"/>
              </a:rPr>
              <a:t> </a:t>
            </a:r>
            <a:r>
              <a:rPr lang="en-US" sz="1400" dirty="0" err="1">
                <a:solidFill>
                  <a:schemeClr val="bg2">
                    <a:lumMod val="10000"/>
                  </a:schemeClr>
                </a:solidFill>
                <a:latin typeface="Montserrat" pitchFamily="2" charset="77"/>
              </a:rPr>
              <a:t>Gaussiana</a:t>
            </a:r>
            <a:endParaRPr lang="en-US" sz="1400" dirty="0">
              <a:solidFill>
                <a:schemeClr val="bg2">
                  <a:lumMod val="10000"/>
                </a:schemeClr>
              </a:solidFill>
              <a:latin typeface="Montserrat" pitchFamily="2" charset="77"/>
            </a:endParaRPr>
          </a:p>
        </p:txBody>
      </p: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8D0FCA85-3646-3350-3535-3BCF0EA15B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2153" y="1972153"/>
            <a:ext cx="4440195" cy="4440195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12D4869-70C7-8D24-E6C4-304471EE1B10}"/>
              </a:ext>
            </a:extLst>
          </p:cNvPr>
          <p:cNvSpPr txBox="1">
            <a:spLocks/>
          </p:cNvSpPr>
          <p:nvPr/>
        </p:nvSpPr>
        <p:spPr>
          <a:xfrm>
            <a:off x="589581" y="1532628"/>
            <a:ext cx="4558616" cy="46815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/>
              <a:t>¿Con qué probabilidad un partido puede ganar cierto distrito electoral?</a:t>
            </a:r>
          </a:p>
          <a:p>
            <a:endParaRPr lang="en-US" sz="1600"/>
          </a:p>
          <a:p>
            <a:r>
              <a:rPr lang="en-US" sz="1600"/>
              <a:t>¿Cuál es la probabilidad de que una persona reincida en un acto delectivo?</a:t>
            </a:r>
          </a:p>
          <a:p>
            <a:endParaRPr lang="en-US" sz="1600"/>
          </a:p>
          <a:p>
            <a:r>
              <a:rPr lang="en-US" sz="1600"/>
              <a:t>¿Cómo podemos detectar actos de corrupción o fraudes?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03873021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06C3A-CB7F-F030-0AEB-53A86AD75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Preguntas</a:t>
            </a:r>
            <a:r>
              <a:rPr lang="en-US" dirty="0"/>
              <a:t> </a:t>
            </a:r>
            <a:r>
              <a:rPr lang="en-US" dirty="0" err="1"/>
              <a:t>Categóricas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E53EC-BEC6-3825-C91F-1A6BB3830F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581" y="1532628"/>
            <a:ext cx="4558616" cy="4681537"/>
          </a:xfrm>
        </p:spPr>
        <p:txBody>
          <a:bodyPr>
            <a:normAutofit/>
          </a:bodyPr>
          <a:lstStyle/>
          <a:p>
            <a:r>
              <a:rPr lang="en-US" sz="1600" dirty="0"/>
              <a:t>¿Con </a:t>
            </a:r>
            <a:r>
              <a:rPr lang="en-US" sz="1600" dirty="0" err="1"/>
              <a:t>qué</a:t>
            </a:r>
            <a:r>
              <a:rPr lang="en-US" sz="1600" dirty="0"/>
              <a:t> </a:t>
            </a:r>
            <a:r>
              <a:rPr lang="en-US" sz="1600" dirty="0" err="1"/>
              <a:t>probabilidad</a:t>
            </a:r>
            <a:r>
              <a:rPr lang="en-US" sz="1600" dirty="0"/>
              <a:t> un </a:t>
            </a:r>
            <a:r>
              <a:rPr lang="en-US" sz="1600" dirty="0" err="1"/>
              <a:t>partido</a:t>
            </a:r>
            <a:r>
              <a:rPr lang="en-US" sz="1600" dirty="0"/>
              <a:t> </a:t>
            </a:r>
            <a:r>
              <a:rPr lang="en-US" sz="1600" dirty="0" err="1"/>
              <a:t>puede</a:t>
            </a:r>
            <a:r>
              <a:rPr lang="en-US" sz="1600" dirty="0"/>
              <a:t> </a:t>
            </a:r>
            <a:r>
              <a:rPr lang="en-US" sz="1600" dirty="0" err="1"/>
              <a:t>ganar</a:t>
            </a:r>
            <a:r>
              <a:rPr lang="en-US" sz="1600" dirty="0"/>
              <a:t> </a:t>
            </a:r>
            <a:r>
              <a:rPr lang="en-US" sz="1600" dirty="0" err="1"/>
              <a:t>cierto</a:t>
            </a:r>
            <a:r>
              <a:rPr lang="en-US" sz="1600" dirty="0"/>
              <a:t> </a:t>
            </a:r>
            <a:r>
              <a:rPr lang="en-US" sz="1600" dirty="0" err="1"/>
              <a:t>distrito</a:t>
            </a:r>
            <a:r>
              <a:rPr lang="en-US" sz="1600" dirty="0"/>
              <a:t> electoral?</a:t>
            </a:r>
          </a:p>
          <a:p>
            <a:endParaRPr lang="en-US" sz="1600" dirty="0"/>
          </a:p>
          <a:p>
            <a:r>
              <a:rPr lang="en-US" sz="1600" dirty="0"/>
              <a:t>¿</a:t>
            </a:r>
            <a:r>
              <a:rPr lang="en-US" sz="1600" dirty="0" err="1"/>
              <a:t>Cuál</a:t>
            </a:r>
            <a:r>
              <a:rPr lang="en-US" sz="1600" dirty="0"/>
              <a:t> es la </a:t>
            </a:r>
            <a:r>
              <a:rPr lang="en-US" sz="1600" dirty="0" err="1"/>
              <a:t>probabilidad</a:t>
            </a:r>
            <a:r>
              <a:rPr lang="en-US" sz="1600" dirty="0"/>
              <a:t> de que </a:t>
            </a:r>
            <a:r>
              <a:rPr lang="en-US" sz="1600" dirty="0" err="1"/>
              <a:t>una</a:t>
            </a:r>
            <a:r>
              <a:rPr lang="en-US" sz="1600" dirty="0"/>
              <a:t> persona </a:t>
            </a:r>
            <a:r>
              <a:rPr lang="en-US" sz="1600" dirty="0" err="1"/>
              <a:t>reincida</a:t>
            </a:r>
            <a:r>
              <a:rPr lang="en-US" sz="1600" dirty="0"/>
              <a:t> </a:t>
            </a:r>
            <a:r>
              <a:rPr lang="en-US" sz="1600" dirty="0" err="1"/>
              <a:t>en</a:t>
            </a:r>
            <a:r>
              <a:rPr lang="en-US" sz="1600" dirty="0"/>
              <a:t> un </a:t>
            </a:r>
            <a:r>
              <a:rPr lang="en-US" sz="1600" dirty="0" err="1"/>
              <a:t>acto</a:t>
            </a:r>
            <a:r>
              <a:rPr lang="en-US" sz="1600" dirty="0"/>
              <a:t> </a:t>
            </a:r>
            <a:r>
              <a:rPr lang="en-US" sz="1600" dirty="0" err="1"/>
              <a:t>delectivo</a:t>
            </a:r>
            <a:r>
              <a:rPr lang="en-US" sz="1600" dirty="0"/>
              <a:t>?</a:t>
            </a:r>
          </a:p>
          <a:p>
            <a:endParaRPr lang="en-US" sz="1600" dirty="0"/>
          </a:p>
          <a:p>
            <a:r>
              <a:rPr lang="en-US" sz="1600" dirty="0"/>
              <a:t>¿</a:t>
            </a:r>
            <a:r>
              <a:rPr lang="en-US" sz="1600" dirty="0" err="1"/>
              <a:t>Cómo</a:t>
            </a:r>
            <a:r>
              <a:rPr lang="en-US" sz="1600" dirty="0"/>
              <a:t> </a:t>
            </a:r>
            <a:r>
              <a:rPr lang="en-US" sz="1600" dirty="0" err="1"/>
              <a:t>podemos</a:t>
            </a:r>
            <a:r>
              <a:rPr lang="en-US" sz="1600" dirty="0"/>
              <a:t> </a:t>
            </a:r>
            <a:r>
              <a:rPr lang="en-US" sz="1600" dirty="0" err="1"/>
              <a:t>detectar</a:t>
            </a:r>
            <a:r>
              <a:rPr lang="en-US" sz="1600" dirty="0"/>
              <a:t> </a:t>
            </a:r>
            <a:r>
              <a:rPr lang="en-US" sz="1600" dirty="0" err="1"/>
              <a:t>actos</a:t>
            </a:r>
            <a:r>
              <a:rPr lang="en-US" sz="1600" dirty="0"/>
              <a:t> de </a:t>
            </a:r>
            <a:r>
              <a:rPr lang="en-US" sz="1600" dirty="0" err="1"/>
              <a:t>corrupción</a:t>
            </a:r>
            <a:r>
              <a:rPr lang="en-US" sz="1600" dirty="0"/>
              <a:t> o </a:t>
            </a:r>
            <a:r>
              <a:rPr lang="en-US" sz="1600" dirty="0" err="1"/>
              <a:t>fraudes</a:t>
            </a:r>
            <a:r>
              <a:rPr lang="en-US" sz="1600" dirty="0"/>
              <a:t>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2F309F-2C61-6317-11B7-F81943B445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ES" noProof="0"/>
              <a:t>r.rosado@tec.mx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91B815-1383-D2E4-DDD9-2A37811D82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es-ES" noProof="0" smtClean="0"/>
              <a:t>44</a:t>
            </a:fld>
            <a:endParaRPr lang="es-ES" noProof="0"/>
          </a:p>
        </p:txBody>
      </p:sp>
      <p:sp>
        <p:nvSpPr>
          <p:cNvPr id="10" name="Title 4">
            <a:extLst>
              <a:ext uri="{FF2B5EF4-FFF2-40B4-BE49-F238E27FC236}">
                <a16:creationId xmlns:a16="http://schemas.microsoft.com/office/drawing/2014/main" id="{C748A436-DF2B-C9C9-58C9-6A5053491E55}"/>
              </a:ext>
            </a:extLst>
          </p:cNvPr>
          <p:cNvSpPr txBox="1">
            <a:spLocks/>
          </p:cNvSpPr>
          <p:nvPr/>
        </p:nvSpPr>
        <p:spPr>
          <a:xfrm>
            <a:off x="6937687" y="1334737"/>
            <a:ext cx="2135843" cy="725838"/>
          </a:xfrm>
          <a:prstGeom prst="rect">
            <a:avLst/>
          </a:prstGeom>
          <a:effectLst/>
        </p:spPr>
        <p:txBody>
          <a:bodyPr vert="horz" lIns="91440" tIns="0" rIns="0" bIns="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Encode Sans" pitchFamily="2" charset="77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1400" dirty="0" err="1">
                <a:solidFill>
                  <a:schemeClr val="bg2">
                    <a:lumMod val="10000"/>
                  </a:schemeClr>
                </a:solidFill>
                <a:latin typeface="Montserrat" pitchFamily="2" charset="77"/>
              </a:rPr>
              <a:t>Regresión</a:t>
            </a:r>
            <a:r>
              <a:rPr lang="en-US" sz="1400" dirty="0">
                <a:solidFill>
                  <a:schemeClr val="bg2">
                    <a:lumMod val="10000"/>
                  </a:schemeClr>
                </a:solidFill>
                <a:latin typeface="Montserrat" pitchFamily="2" charset="77"/>
              </a:rPr>
              <a:t> </a:t>
            </a:r>
            <a:r>
              <a:rPr lang="en-US" sz="1400" dirty="0" err="1">
                <a:solidFill>
                  <a:schemeClr val="bg2">
                    <a:lumMod val="10000"/>
                  </a:schemeClr>
                </a:solidFill>
                <a:latin typeface="Montserrat" pitchFamily="2" charset="77"/>
              </a:rPr>
              <a:t>Lógistica</a:t>
            </a:r>
            <a:endParaRPr lang="en-US" sz="1400" dirty="0">
              <a:solidFill>
                <a:schemeClr val="bg2">
                  <a:lumMod val="10000"/>
                </a:schemeClr>
              </a:solidFill>
              <a:latin typeface="Montserrat" pitchFamily="2" charset="77"/>
            </a:endParaRPr>
          </a:p>
        </p:txBody>
      </p:sp>
      <p:pic>
        <p:nvPicPr>
          <p:cNvPr id="7" name="Picture 6" descr="Text&#10;&#10;Description automatically generated with medium confidence">
            <a:extLst>
              <a:ext uri="{FF2B5EF4-FFF2-40B4-BE49-F238E27FC236}">
                <a16:creationId xmlns:a16="http://schemas.microsoft.com/office/drawing/2014/main" id="{70ACF6DE-32A8-5AE0-2F62-F46DE6C6E5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1939" y="1965150"/>
            <a:ext cx="4387655" cy="4387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90096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C4EA12-C32B-2233-4F2D-1FA0E47E1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Modelos</a:t>
            </a:r>
            <a:r>
              <a:rPr lang="en-US" dirty="0"/>
              <a:t> </a:t>
            </a:r>
            <a:r>
              <a:rPr lang="en-US" dirty="0" err="1"/>
              <a:t>Lineales</a:t>
            </a:r>
            <a:r>
              <a:rPr lang="en-US" dirty="0"/>
              <a:t> </a:t>
            </a:r>
            <a:r>
              <a:rPr lang="en-US" dirty="0" err="1"/>
              <a:t>Generalizados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992BEA-4752-49F2-DBFD-19A8339FB0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ES" noProof="0" dirty="0" err="1"/>
              <a:t>r.rosado@tec.mx</a:t>
            </a:r>
            <a:endParaRPr lang="es-E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90B086-FDE6-3685-C280-03305147B4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es-ES" noProof="0" smtClean="0"/>
              <a:t>45</a:t>
            </a:fld>
            <a:endParaRPr lang="es-ES" noProof="0"/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6C1A59F1-4921-4221-8CEF-6433EE47681B}"/>
              </a:ext>
            </a:extLst>
          </p:cNvPr>
          <p:cNvGrpSpPr/>
          <p:nvPr/>
        </p:nvGrpSpPr>
        <p:grpSpPr>
          <a:xfrm>
            <a:off x="925973" y="1592263"/>
            <a:ext cx="10030405" cy="4493530"/>
            <a:chOff x="-137222" y="1392983"/>
            <a:chExt cx="10030405" cy="4493530"/>
          </a:xfrm>
        </p:grpSpPr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F49D3923-5BA4-721F-10E8-EC54C2E507E0}"/>
                </a:ext>
              </a:extLst>
            </p:cNvPr>
            <p:cNvGrpSpPr/>
            <p:nvPr/>
          </p:nvGrpSpPr>
          <p:grpSpPr>
            <a:xfrm>
              <a:off x="2123188" y="1392983"/>
              <a:ext cx="6172505" cy="1039529"/>
              <a:chOff x="572539" y="1381408"/>
              <a:chExt cx="6172505" cy="1039529"/>
            </a:xfrm>
          </p:grpSpPr>
          <p:sp>
            <p:nvSpPr>
              <p:cNvPr id="21" name="Cross 20">
                <a:extLst>
                  <a:ext uri="{FF2B5EF4-FFF2-40B4-BE49-F238E27FC236}">
                    <a16:creationId xmlns:a16="http://schemas.microsoft.com/office/drawing/2014/main" id="{E1B1AD8B-718B-531B-8694-2F0838084AB4}"/>
                  </a:ext>
                </a:extLst>
              </p:cNvPr>
              <p:cNvSpPr/>
              <p:nvPr/>
            </p:nvSpPr>
            <p:spPr>
              <a:xfrm>
                <a:off x="3761393" y="1785013"/>
                <a:ext cx="232320" cy="232320"/>
              </a:xfrm>
              <a:prstGeom prst="plus">
                <a:avLst>
                  <a:gd name="adj" fmla="val 35976"/>
                </a:avLst>
              </a:prstGeom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22" name="Cross 21">
                <a:extLst>
                  <a:ext uri="{FF2B5EF4-FFF2-40B4-BE49-F238E27FC236}">
                    <a16:creationId xmlns:a16="http://schemas.microsoft.com/office/drawing/2014/main" id="{10E57B65-F68E-AAB4-57DD-272419B75757}"/>
                  </a:ext>
                </a:extLst>
              </p:cNvPr>
              <p:cNvSpPr/>
              <p:nvPr/>
            </p:nvSpPr>
            <p:spPr>
              <a:xfrm>
                <a:off x="4789378" y="1785013"/>
                <a:ext cx="232320" cy="232320"/>
              </a:xfrm>
              <a:prstGeom prst="plus">
                <a:avLst>
                  <a:gd name="adj" fmla="val 35976"/>
                </a:avLst>
              </a:prstGeom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23" name="Cross 22">
                <a:extLst>
                  <a:ext uri="{FF2B5EF4-FFF2-40B4-BE49-F238E27FC236}">
                    <a16:creationId xmlns:a16="http://schemas.microsoft.com/office/drawing/2014/main" id="{92EA616C-6A50-33C3-4E7A-335A54879BFF}"/>
                  </a:ext>
                </a:extLst>
              </p:cNvPr>
              <p:cNvSpPr/>
              <p:nvPr/>
            </p:nvSpPr>
            <p:spPr>
              <a:xfrm>
                <a:off x="5817362" y="1785013"/>
                <a:ext cx="232320" cy="232320"/>
              </a:xfrm>
              <a:prstGeom prst="plus">
                <a:avLst>
                  <a:gd name="adj" fmla="val 35976"/>
                </a:avLst>
              </a:prstGeom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24" name="Cross 23">
                <a:extLst>
                  <a:ext uri="{FF2B5EF4-FFF2-40B4-BE49-F238E27FC236}">
                    <a16:creationId xmlns:a16="http://schemas.microsoft.com/office/drawing/2014/main" id="{37B458FE-D324-8039-960E-DC04C6D4D55E}"/>
                  </a:ext>
                </a:extLst>
              </p:cNvPr>
              <p:cNvSpPr/>
              <p:nvPr/>
            </p:nvSpPr>
            <p:spPr>
              <a:xfrm>
                <a:off x="2733408" y="1785013"/>
                <a:ext cx="232320" cy="232320"/>
              </a:xfrm>
              <a:prstGeom prst="plus">
                <a:avLst>
                  <a:gd name="adj" fmla="val 35976"/>
                </a:avLst>
              </a:prstGeom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" name="Oval 8">
                    <a:extLst>
                      <a:ext uri="{FF2B5EF4-FFF2-40B4-BE49-F238E27FC236}">
                        <a16:creationId xmlns:a16="http://schemas.microsoft.com/office/drawing/2014/main" id="{5C29B425-D39B-DC44-44A7-0C91B2E03C43}"/>
                      </a:ext>
                    </a:extLst>
                  </p:cNvPr>
                  <p:cNvSpPr/>
                  <p:nvPr/>
                </p:nvSpPr>
                <p:spPr>
                  <a:xfrm>
                    <a:off x="572539" y="1381408"/>
                    <a:ext cx="1039529" cy="1039529"/>
                  </a:xfrm>
                  <a:prstGeom prst="ellipse">
                    <a:avLst/>
                  </a:prstGeom>
                </p:spPr>
                <p:style>
                  <a:lnRef idx="3">
                    <a:schemeClr val="lt1"/>
                  </a:lnRef>
                  <a:fillRef idx="1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r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unc>
                            <m:funcPr>
                              <m:ctrlPr>
                                <a:rPr lang="en-US" sz="11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10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11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1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10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  <m:d>
                                        <m:dPr>
                                          <m:ctrlPr>
                                            <a:rPr lang="en-US" sz="11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1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num>
                                    <m:den>
                                      <m:r>
                                        <a:rPr lang="en-US" sz="1100" i="1"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r>
                                        <a:rPr lang="en-US" sz="110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  <m:d>
                                        <m:dPr>
                                          <m:ctrlPr>
                                            <a:rPr lang="en-US" sz="11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1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den>
                                  </m:f>
                                </m:e>
                              </m:d>
                            </m:e>
                          </m:func>
                        </m:oMath>
                      </m:oMathPara>
                    </a14:m>
                    <a:endParaRPr lang="en-US" sz="1100" dirty="0">
                      <a:latin typeface="Montserrat" pitchFamily="2" charset="77"/>
                    </a:endParaRPr>
                  </a:p>
                </p:txBody>
              </p:sp>
            </mc:Choice>
            <mc:Fallback xmlns="">
              <p:sp>
                <p:nvSpPr>
                  <p:cNvPr id="9" name="Oval 8">
                    <a:extLst>
                      <a:ext uri="{FF2B5EF4-FFF2-40B4-BE49-F238E27FC236}">
                        <a16:creationId xmlns:a16="http://schemas.microsoft.com/office/drawing/2014/main" id="{5C29B425-D39B-DC44-44A7-0C91B2E03C4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2539" y="1381408"/>
                    <a:ext cx="1039529" cy="1039529"/>
                  </a:xfrm>
                  <a:prstGeom prst="ellipse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s-ES_tradn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Oval 12">
                    <a:extLst>
                      <a:ext uri="{FF2B5EF4-FFF2-40B4-BE49-F238E27FC236}">
                        <a16:creationId xmlns:a16="http://schemas.microsoft.com/office/drawing/2014/main" id="{846A0480-0410-339B-63C6-F59C9364FCD8}"/>
                      </a:ext>
                    </a:extLst>
                  </p:cNvPr>
                  <p:cNvSpPr/>
                  <p:nvPr/>
                </p:nvSpPr>
                <p:spPr>
                  <a:xfrm>
                    <a:off x="2038049" y="1603645"/>
                    <a:ext cx="595054" cy="595054"/>
                  </a:xfrm>
                  <a:prstGeom prst="ellipse">
                    <a:avLst/>
                  </a:prstGeom>
                </p:spPr>
                <p:style>
                  <a:lnRef idx="3">
                    <a:schemeClr val="lt1"/>
                  </a:lnRef>
                  <a:fillRef idx="1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r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oMath>
                      </m:oMathPara>
                    </a14:m>
                    <a:endParaRPr lang="en-US" sz="1400" dirty="0">
                      <a:latin typeface="Montserrat" pitchFamily="2" charset="77"/>
                    </a:endParaRPr>
                  </a:p>
                </p:txBody>
              </p:sp>
            </mc:Choice>
            <mc:Fallback xmlns="">
              <p:sp>
                <p:nvSpPr>
                  <p:cNvPr id="13" name="Oval 12">
                    <a:extLst>
                      <a:ext uri="{FF2B5EF4-FFF2-40B4-BE49-F238E27FC236}">
                        <a16:creationId xmlns:a16="http://schemas.microsoft.com/office/drawing/2014/main" id="{846A0480-0410-339B-63C6-F59C9364FCD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38049" y="1603645"/>
                    <a:ext cx="595054" cy="595054"/>
                  </a:xfrm>
                  <a:prstGeom prst="ellipse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Oval 13">
                    <a:extLst>
                      <a:ext uri="{FF2B5EF4-FFF2-40B4-BE49-F238E27FC236}">
                        <a16:creationId xmlns:a16="http://schemas.microsoft.com/office/drawing/2014/main" id="{0B654E74-BDD0-45B9-D5EF-AE954C788DC2}"/>
                      </a:ext>
                    </a:extLst>
                  </p:cNvPr>
                  <p:cNvSpPr/>
                  <p:nvPr/>
                </p:nvSpPr>
                <p:spPr>
                  <a:xfrm>
                    <a:off x="3066033" y="1603645"/>
                    <a:ext cx="595054" cy="595054"/>
                  </a:xfrm>
                  <a:prstGeom prst="ellipse">
                    <a:avLst/>
                  </a:prstGeom>
                </p:spPr>
                <p:style>
                  <a:lnRef idx="3">
                    <a:schemeClr val="lt1"/>
                  </a:lnRef>
                  <a:fillRef idx="1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r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1400" dirty="0">
                      <a:latin typeface="Montserrat" pitchFamily="2" charset="77"/>
                    </a:endParaRPr>
                  </a:p>
                </p:txBody>
              </p:sp>
            </mc:Choice>
            <mc:Fallback xmlns="">
              <p:sp>
                <p:nvSpPr>
                  <p:cNvPr id="14" name="Oval 13">
                    <a:extLst>
                      <a:ext uri="{FF2B5EF4-FFF2-40B4-BE49-F238E27FC236}">
                        <a16:creationId xmlns:a16="http://schemas.microsoft.com/office/drawing/2014/main" id="{0B654E74-BDD0-45B9-D5EF-AE954C788DC2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066033" y="1603645"/>
                    <a:ext cx="595054" cy="595054"/>
                  </a:xfrm>
                  <a:prstGeom prst="ellipse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Oval 14">
                    <a:extLst>
                      <a:ext uri="{FF2B5EF4-FFF2-40B4-BE49-F238E27FC236}">
                        <a16:creationId xmlns:a16="http://schemas.microsoft.com/office/drawing/2014/main" id="{2366CC8F-0348-49D0-3954-6CF559C52C12}"/>
                      </a:ext>
                    </a:extLst>
                  </p:cNvPr>
                  <p:cNvSpPr/>
                  <p:nvPr/>
                </p:nvSpPr>
                <p:spPr>
                  <a:xfrm>
                    <a:off x="4094018" y="1603645"/>
                    <a:ext cx="595054" cy="595054"/>
                  </a:xfrm>
                  <a:prstGeom prst="ellipse">
                    <a:avLst/>
                  </a:prstGeom>
                </p:spPr>
                <p:style>
                  <a:lnRef idx="3">
                    <a:schemeClr val="lt1"/>
                  </a:lnRef>
                  <a:fillRef idx="1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r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1400" dirty="0">
                      <a:latin typeface="Montserrat" pitchFamily="2" charset="77"/>
                    </a:endParaRPr>
                  </a:p>
                </p:txBody>
              </p:sp>
            </mc:Choice>
            <mc:Fallback xmlns="">
              <p:sp>
                <p:nvSpPr>
                  <p:cNvPr id="15" name="Oval 14">
                    <a:extLst>
                      <a:ext uri="{FF2B5EF4-FFF2-40B4-BE49-F238E27FC236}">
                        <a16:creationId xmlns:a16="http://schemas.microsoft.com/office/drawing/2014/main" id="{2366CC8F-0348-49D0-3954-6CF559C52C12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94018" y="1603645"/>
                    <a:ext cx="595054" cy="595054"/>
                  </a:xfrm>
                  <a:prstGeom prst="ellipse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Oval 15">
                    <a:extLst>
                      <a:ext uri="{FF2B5EF4-FFF2-40B4-BE49-F238E27FC236}">
                        <a16:creationId xmlns:a16="http://schemas.microsoft.com/office/drawing/2014/main" id="{164974A1-2F81-8436-5BDC-476A171D0E00}"/>
                      </a:ext>
                    </a:extLst>
                  </p:cNvPr>
                  <p:cNvSpPr/>
                  <p:nvPr/>
                </p:nvSpPr>
                <p:spPr>
                  <a:xfrm>
                    <a:off x="6149990" y="1603645"/>
                    <a:ext cx="595054" cy="595054"/>
                  </a:xfrm>
                  <a:prstGeom prst="ellipse">
                    <a:avLst/>
                  </a:prstGeom>
                </p:spPr>
                <p:style>
                  <a:lnRef idx="3">
                    <a:schemeClr val="lt1"/>
                  </a:lnRef>
                  <a:fillRef idx="1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r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oMath>
                      </m:oMathPara>
                    </a14:m>
                    <a:endParaRPr lang="en-US" sz="1400" dirty="0">
                      <a:latin typeface="Montserrat" pitchFamily="2" charset="77"/>
                    </a:endParaRPr>
                  </a:p>
                </p:txBody>
              </p:sp>
            </mc:Choice>
            <mc:Fallback xmlns="">
              <p:sp>
                <p:nvSpPr>
                  <p:cNvPr id="16" name="Oval 15">
                    <a:extLst>
                      <a:ext uri="{FF2B5EF4-FFF2-40B4-BE49-F238E27FC236}">
                        <a16:creationId xmlns:a16="http://schemas.microsoft.com/office/drawing/2014/main" id="{164974A1-2F81-8436-5BDC-476A171D0E00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49990" y="1603645"/>
                    <a:ext cx="595054" cy="595054"/>
                  </a:xfrm>
                  <a:prstGeom prst="ellipse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50BA1C01-9A11-FBAE-64D2-00B37FD6ACBD}"/>
                  </a:ext>
                </a:extLst>
              </p:cNvPr>
              <p:cNvGrpSpPr/>
              <p:nvPr/>
            </p:nvGrpSpPr>
            <p:grpSpPr>
              <a:xfrm>
                <a:off x="1712372" y="1816397"/>
                <a:ext cx="225371" cy="169552"/>
                <a:chOff x="3355014" y="2997200"/>
                <a:chExt cx="887046" cy="667348"/>
              </a:xfrm>
            </p:grpSpPr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0747AA84-8813-EA08-7C0B-78816EFF97FC}"/>
                    </a:ext>
                  </a:extLst>
                </p:cNvPr>
                <p:cNvSpPr/>
                <p:nvPr/>
              </p:nvSpPr>
              <p:spPr>
                <a:xfrm>
                  <a:off x="3355014" y="2997200"/>
                  <a:ext cx="887046" cy="225706"/>
                </a:xfrm>
                <a:prstGeom prst="rect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5"/>
                </a:fillRef>
                <a:effectRef idx="1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EA25EFA3-5282-D4B3-380D-B5996579CB12}"/>
                    </a:ext>
                  </a:extLst>
                </p:cNvPr>
                <p:cNvSpPr/>
                <p:nvPr/>
              </p:nvSpPr>
              <p:spPr>
                <a:xfrm>
                  <a:off x="3355014" y="3438842"/>
                  <a:ext cx="887046" cy="225706"/>
                </a:xfrm>
                <a:prstGeom prst="rect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5"/>
                </a:fillRef>
                <a:effectRef idx="1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Oval 24">
                    <a:extLst>
                      <a:ext uri="{FF2B5EF4-FFF2-40B4-BE49-F238E27FC236}">
                        <a16:creationId xmlns:a16="http://schemas.microsoft.com/office/drawing/2014/main" id="{6B967F65-6F8E-47B3-79D6-EAB669FE7759}"/>
                      </a:ext>
                    </a:extLst>
                  </p:cNvPr>
                  <p:cNvSpPr/>
                  <p:nvPr/>
                </p:nvSpPr>
                <p:spPr>
                  <a:xfrm>
                    <a:off x="5122000" y="1603645"/>
                    <a:ext cx="595054" cy="595054"/>
                  </a:xfrm>
                  <a:prstGeom prst="ellipse">
                    <a:avLst/>
                  </a:prstGeom>
                </p:spPr>
                <p:style>
                  <a:lnRef idx="3">
                    <a:schemeClr val="lt1"/>
                  </a:lnRef>
                  <a:fillRef idx="1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r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…</m:t>
                          </m:r>
                        </m:oMath>
                      </m:oMathPara>
                    </a14:m>
                    <a:endParaRPr lang="en-US" sz="1400" dirty="0">
                      <a:latin typeface="Montserrat" pitchFamily="2" charset="77"/>
                    </a:endParaRPr>
                  </a:p>
                </p:txBody>
              </p:sp>
            </mc:Choice>
            <mc:Fallback xmlns="">
              <p:sp>
                <p:nvSpPr>
                  <p:cNvPr id="25" name="Oval 24">
                    <a:extLst>
                      <a:ext uri="{FF2B5EF4-FFF2-40B4-BE49-F238E27FC236}">
                        <a16:creationId xmlns:a16="http://schemas.microsoft.com/office/drawing/2014/main" id="{6B967F65-6F8E-47B3-79D6-EAB669FE775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122000" y="1603645"/>
                    <a:ext cx="595054" cy="595054"/>
                  </a:xfrm>
                  <a:prstGeom prst="ellipse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34" name="Title 4">
              <a:extLst>
                <a:ext uri="{FF2B5EF4-FFF2-40B4-BE49-F238E27FC236}">
                  <a16:creationId xmlns:a16="http://schemas.microsoft.com/office/drawing/2014/main" id="{739E521A-CEF8-C8F1-9E3D-A0A06C7BBFF2}"/>
                </a:ext>
              </a:extLst>
            </p:cNvPr>
            <p:cNvSpPr txBox="1">
              <a:spLocks/>
            </p:cNvSpPr>
            <p:nvPr/>
          </p:nvSpPr>
          <p:spPr>
            <a:xfrm>
              <a:off x="371475" y="2879822"/>
              <a:ext cx="1908175" cy="725838"/>
            </a:xfrm>
            <a:prstGeom prst="rect">
              <a:avLst/>
            </a:prstGeom>
            <a:effectLst/>
          </p:spPr>
          <p:txBody>
            <a:bodyPr vert="horz" lIns="91440" tIns="0" rIns="0" bIns="0" rtlCol="0" anchor="ctr">
              <a:normAutofit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3600" kern="1200" cap="none">
                  <a:ln w="3175" cmpd="sng">
                    <a:noFill/>
                  </a:ln>
                  <a:solidFill>
                    <a:schemeClr val="tx1"/>
                  </a:solidFill>
                  <a:effectLst/>
                  <a:latin typeface="Encode Sans" pitchFamily="2" charset="77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pPr algn="ctr"/>
              <a:r>
                <a:rPr lang="en-US" sz="1400" dirty="0" err="1">
                  <a:solidFill>
                    <a:schemeClr val="bg2">
                      <a:lumMod val="10000"/>
                    </a:schemeClr>
                  </a:solidFill>
                  <a:latin typeface="Montserrat" pitchFamily="2" charset="77"/>
                </a:rPr>
                <a:t>Entrenamiento</a:t>
              </a:r>
              <a:endParaRPr lang="en-US" sz="1400" dirty="0">
                <a:solidFill>
                  <a:schemeClr val="bg2">
                    <a:lumMod val="10000"/>
                  </a:schemeClr>
                </a:solidFill>
                <a:latin typeface="Montserrat" pitchFamily="2" charset="77"/>
              </a:endParaRPr>
            </a:p>
          </p:txBody>
        </p:sp>
        <p:sp>
          <p:nvSpPr>
            <p:cNvPr id="35" name="Title 4">
              <a:extLst>
                <a:ext uri="{FF2B5EF4-FFF2-40B4-BE49-F238E27FC236}">
                  <a16:creationId xmlns:a16="http://schemas.microsoft.com/office/drawing/2014/main" id="{686665F0-70A9-4BD8-CDDF-D6D128436B40}"/>
                </a:ext>
              </a:extLst>
            </p:cNvPr>
            <p:cNvSpPr txBox="1">
              <a:spLocks/>
            </p:cNvSpPr>
            <p:nvPr/>
          </p:nvSpPr>
          <p:spPr>
            <a:xfrm>
              <a:off x="2410108" y="4049206"/>
              <a:ext cx="1908174" cy="725838"/>
            </a:xfrm>
            <a:prstGeom prst="rect">
              <a:avLst/>
            </a:prstGeom>
            <a:effectLst/>
          </p:spPr>
          <p:txBody>
            <a:bodyPr vert="horz" lIns="91440" tIns="0" rIns="0" bIns="0" rtlCol="0" anchor="ctr">
              <a:normAutofit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3600" kern="1200" cap="none">
                  <a:ln w="3175" cmpd="sng">
                    <a:noFill/>
                  </a:ln>
                  <a:solidFill>
                    <a:schemeClr val="tx1"/>
                  </a:solidFill>
                  <a:effectLst/>
                  <a:latin typeface="Encode Sans" pitchFamily="2" charset="77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pPr algn="ctr"/>
              <a:r>
                <a:rPr lang="en-US" sz="1400" dirty="0" err="1">
                  <a:solidFill>
                    <a:schemeClr val="bg2">
                      <a:lumMod val="10000"/>
                    </a:schemeClr>
                  </a:solidFill>
                  <a:latin typeface="Montserrat" pitchFamily="2" charset="77"/>
                </a:rPr>
                <a:t>Prueba</a:t>
              </a:r>
              <a:endParaRPr lang="en-US" sz="1400" dirty="0">
                <a:solidFill>
                  <a:schemeClr val="bg2">
                    <a:lumMod val="10000"/>
                  </a:schemeClr>
                </a:solidFill>
                <a:latin typeface="Montserrat" pitchFamily="2" charset="77"/>
              </a:endParaRPr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EE0EA323-1892-CCEA-1E14-EA5BC6D1075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715504" y="2704585"/>
              <a:ext cx="6177679" cy="1040400"/>
              <a:chOff x="1691665" y="1592259"/>
              <a:chExt cx="7984025" cy="1344610"/>
            </a:xfrm>
          </p:grpSpPr>
          <p:sp>
            <p:nvSpPr>
              <p:cNvPr id="37" name="Cross 36">
                <a:extLst>
                  <a:ext uri="{FF2B5EF4-FFF2-40B4-BE49-F238E27FC236}">
                    <a16:creationId xmlns:a16="http://schemas.microsoft.com/office/drawing/2014/main" id="{91CE6AF1-CE52-EE29-F1EE-82038527341B}"/>
                  </a:ext>
                </a:extLst>
              </p:cNvPr>
              <p:cNvSpPr/>
              <p:nvPr/>
            </p:nvSpPr>
            <p:spPr>
              <a:xfrm>
                <a:off x="5816391" y="2114314"/>
                <a:ext cx="300502" cy="300502"/>
              </a:xfrm>
              <a:prstGeom prst="plus">
                <a:avLst>
                  <a:gd name="adj" fmla="val 35976"/>
                </a:avLst>
              </a:prstGeom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38" name="Cross 37">
                <a:extLst>
                  <a:ext uri="{FF2B5EF4-FFF2-40B4-BE49-F238E27FC236}">
                    <a16:creationId xmlns:a16="http://schemas.microsoft.com/office/drawing/2014/main" id="{D1FAFF03-671D-52DE-AE8A-26EC5BA29DD0}"/>
                  </a:ext>
                </a:extLst>
              </p:cNvPr>
              <p:cNvSpPr/>
              <p:nvPr/>
            </p:nvSpPr>
            <p:spPr>
              <a:xfrm>
                <a:off x="7146070" y="2114314"/>
                <a:ext cx="300502" cy="300502"/>
              </a:xfrm>
              <a:prstGeom prst="plus">
                <a:avLst>
                  <a:gd name="adj" fmla="val 35976"/>
                </a:avLst>
              </a:prstGeom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39" name="Cross 38">
                <a:extLst>
                  <a:ext uri="{FF2B5EF4-FFF2-40B4-BE49-F238E27FC236}">
                    <a16:creationId xmlns:a16="http://schemas.microsoft.com/office/drawing/2014/main" id="{1CE688F0-0345-AD48-92B0-2ACFD5D4D869}"/>
                  </a:ext>
                </a:extLst>
              </p:cNvPr>
              <p:cNvSpPr/>
              <p:nvPr/>
            </p:nvSpPr>
            <p:spPr>
              <a:xfrm>
                <a:off x="8475751" y="2114314"/>
                <a:ext cx="300502" cy="300502"/>
              </a:xfrm>
              <a:prstGeom prst="plus">
                <a:avLst>
                  <a:gd name="adj" fmla="val 35976"/>
                </a:avLst>
              </a:prstGeom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40" name="Cross 39">
                <a:extLst>
                  <a:ext uri="{FF2B5EF4-FFF2-40B4-BE49-F238E27FC236}">
                    <a16:creationId xmlns:a16="http://schemas.microsoft.com/office/drawing/2014/main" id="{8397B701-BD38-886B-53A6-0EA5F98CB4E9}"/>
                  </a:ext>
                </a:extLst>
              </p:cNvPr>
              <p:cNvSpPr/>
              <p:nvPr/>
            </p:nvSpPr>
            <p:spPr>
              <a:xfrm>
                <a:off x="4486710" y="2114314"/>
                <a:ext cx="300502" cy="300502"/>
              </a:xfrm>
              <a:prstGeom prst="plus">
                <a:avLst>
                  <a:gd name="adj" fmla="val 35976"/>
                </a:avLst>
              </a:prstGeom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Oval 40">
                    <a:extLst>
                      <a:ext uri="{FF2B5EF4-FFF2-40B4-BE49-F238E27FC236}">
                        <a16:creationId xmlns:a16="http://schemas.microsoft.com/office/drawing/2014/main" id="{5305E6FB-BB57-96F2-5A12-B1677E4B253F}"/>
                      </a:ext>
                    </a:extLst>
                  </p:cNvPr>
                  <p:cNvSpPr/>
                  <p:nvPr/>
                </p:nvSpPr>
                <p:spPr>
                  <a:xfrm>
                    <a:off x="1691665" y="1592259"/>
                    <a:ext cx="1344612" cy="1344610"/>
                  </a:xfrm>
                  <a:prstGeom prst="ellipse">
                    <a:avLst/>
                  </a:prstGeom>
                  <a:solidFill>
                    <a:schemeClr val="accent3"/>
                  </a:solidFill>
                </p:spPr>
                <p:style>
                  <a:lnRef idx="3">
                    <a:schemeClr val="lt1"/>
                  </a:lnRef>
                  <a:fillRef idx="1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r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unc>
                            <m:funcPr>
                              <m:ctrlPr>
                                <a:rPr lang="en-US" sz="105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05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105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05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05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  <m:d>
                                        <m:dPr>
                                          <m:ctrlPr>
                                            <a:rPr lang="en-US" sz="105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n-US" sz="105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105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</m:e>
                                      </m:d>
                                    </m:num>
                                    <m:den>
                                      <m:r>
                                        <a:rPr lang="en-US" sz="1050" i="1"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r>
                                        <a:rPr lang="en-US" sz="105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  <m:d>
                                        <m:dPr>
                                          <m:ctrlPr>
                                            <a:rPr lang="en-US" sz="105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n-US" sz="105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105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</m:e>
                                      </m:d>
                                    </m:den>
                                  </m:f>
                                </m:e>
                              </m:d>
                            </m:e>
                          </m:func>
                        </m:oMath>
                      </m:oMathPara>
                    </a14:m>
                    <a:endParaRPr lang="en-US" sz="1050" dirty="0">
                      <a:latin typeface="Montserrat" pitchFamily="2" charset="77"/>
                    </a:endParaRPr>
                  </a:p>
                </p:txBody>
              </p:sp>
            </mc:Choice>
            <mc:Fallback xmlns="">
              <p:sp>
                <p:nvSpPr>
                  <p:cNvPr id="41" name="Oval 40">
                    <a:extLst>
                      <a:ext uri="{FF2B5EF4-FFF2-40B4-BE49-F238E27FC236}">
                        <a16:creationId xmlns:a16="http://schemas.microsoft.com/office/drawing/2014/main" id="{5305E6FB-BB57-96F2-5A12-B1677E4B253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691665" y="1592259"/>
                    <a:ext cx="1344612" cy="1344610"/>
                  </a:xfrm>
                  <a:prstGeom prst="ellipse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s-ES_tradn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2" name="Oval 41">
                    <a:extLst>
                      <a:ext uri="{FF2B5EF4-FFF2-40B4-BE49-F238E27FC236}">
                        <a16:creationId xmlns:a16="http://schemas.microsoft.com/office/drawing/2014/main" id="{0C709A97-35B3-6E4C-71E1-6E17C2EDD924}"/>
                      </a:ext>
                    </a:extLst>
                  </p:cNvPr>
                  <p:cNvSpPr/>
                  <p:nvPr/>
                </p:nvSpPr>
                <p:spPr>
                  <a:xfrm>
                    <a:off x="3587275" y="1879720"/>
                    <a:ext cx="769692" cy="769691"/>
                  </a:xfrm>
                  <a:prstGeom prst="ellipse">
                    <a:avLst/>
                  </a:prstGeom>
                  <a:solidFill>
                    <a:schemeClr val="accent3"/>
                  </a:solidFill>
                </p:spPr>
                <p:style>
                  <a:lnRef idx="3">
                    <a:schemeClr val="lt1"/>
                  </a:lnRef>
                  <a:fillRef idx="1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r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̂"/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acc>
                        </m:oMath>
                      </m:oMathPara>
                    </a14:m>
                    <a:endParaRPr lang="en-US" sz="1400" dirty="0">
                      <a:latin typeface="Montserrat" pitchFamily="2" charset="77"/>
                    </a:endParaRPr>
                  </a:p>
                </p:txBody>
              </p:sp>
            </mc:Choice>
            <mc:Fallback xmlns="">
              <p:sp>
                <p:nvSpPr>
                  <p:cNvPr id="42" name="Oval 41">
                    <a:extLst>
                      <a:ext uri="{FF2B5EF4-FFF2-40B4-BE49-F238E27FC236}">
                        <a16:creationId xmlns:a16="http://schemas.microsoft.com/office/drawing/2014/main" id="{0C709A97-35B3-6E4C-71E1-6E17C2EDD92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587275" y="1879720"/>
                    <a:ext cx="769692" cy="769691"/>
                  </a:xfrm>
                  <a:prstGeom prst="ellipse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3" name="Oval 42">
                    <a:extLst>
                      <a:ext uri="{FF2B5EF4-FFF2-40B4-BE49-F238E27FC236}">
                        <a16:creationId xmlns:a16="http://schemas.microsoft.com/office/drawing/2014/main" id="{08504EA0-879C-5A23-34D7-A41A17509D71}"/>
                      </a:ext>
                    </a:extLst>
                  </p:cNvPr>
                  <p:cNvSpPr/>
                  <p:nvPr/>
                </p:nvSpPr>
                <p:spPr>
                  <a:xfrm>
                    <a:off x="4916956" y="1879721"/>
                    <a:ext cx="769692" cy="769691"/>
                  </a:xfrm>
                  <a:prstGeom prst="ellipse">
                    <a:avLst/>
                  </a:prstGeom>
                  <a:solidFill>
                    <a:schemeClr val="accent3"/>
                  </a:solidFill>
                </p:spPr>
                <p:style>
                  <a:lnRef idx="3">
                    <a:schemeClr val="lt1"/>
                  </a:lnRef>
                  <a:fillRef idx="1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r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̂"/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acc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1400" dirty="0">
                      <a:latin typeface="Montserrat" pitchFamily="2" charset="77"/>
                    </a:endParaRPr>
                  </a:p>
                </p:txBody>
              </p:sp>
            </mc:Choice>
            <mc:Fallback xmlns="">
              <p:sp>
                <p:nvSpPr>
                  <p:cNvPr id="43" name="Oval 42">
                    <a:extLst>
                      <a:ext uri="{FF2B5EF4-FFF2-40B4-BE49-F238E27FC236}">
                        <a16:creationId xmlns:a16="http://schemas.microsoft.com/office/drawing/2014/main" id="{08504EA0-879C-5A23-34D7-A41A17509D71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916956" y="1879721"/>
                    <a:ext cx="769692" cy="769691"/>
                  </a:xfrm>
                  <a:prstGeom prst="ellipse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4" name="Oval 43">
                    <a:extLst>
                      <a:ext uri="{FF2B5EF4-FFF2-40B4-BE49-F238E27FC236}">
                        <a16:creationId xmlns:a16="http://schemas.microsoft.com/office/drawing/2014/main" id="{AB741125-2638-73BF-CEDE-7CDC5E7F4071}"/>
                      </a:ext>
                    </a:extLst>
                  </p:cNvPr>
                  <p:cNvSpPr/>
                  <p:nvPr/>
                </p:nvSpPr>
                <p:spPr>
                  <a:xfrm>
                    <a:off x="6246635" y="1879722"/>
                    <a:ext cx="769692" cy="769692"/>
                  </a:xfrm>
                  <a:prstGeom prst="ellipse">
                    <a:avLst/>
                  </a:prstGeom>
                  <a:solidFill>
                    <a:schemeClr val="accent3"/>
                  </a:solidFill>
                </p:spPr>
                <p:style>
                  <a:lnRef idx="3">
                    <a:schemeClr val="lt1"/>
                  </a:lnRef>
                  <a:fillRef idx="1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r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̂"/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acc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1400" dirty="0">
                      <a:latin typeface="Montserrat" pitchFamily="2" charset="77"/>
                    </a:endParaRPr>
                  </a:p>
                </p:txBody>
              </p:sp>
            </mc:Choice>
            <mc:Fallback xmlns="">
              <p:sp>
                <p:nvSpPr>
                  <p:cNvPr id="44" name="Oval 43">
                    <a:extLst>
                      <a:ext uri="{FF2B5EF4-FFF2-40B4-BE49-F238E27FC236}">
                        <a16:creationId xmlns:a16="http://schemas.microsoft.com/office/drawing/2014/main" id="{AB741125-2638-73BF-CEDE-7CDC5E7F4071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46635" y="1879722"/>
                    <a:ext cx="769692" cy="769692"/>
                  </a:xfrm>
                  <a:prstGeom prst="ellipse">
                    <a:avLst/>
                  </a:prstGeom>
                  <a:blipFill>
                    <a:blip r:embed="rId11"/>
                    <a:stretch>
                      <a:fillRect l="-204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5" name="Oval 44">
                    <a:extLst>
                      <a:ext uri="{FF2B5EF4-FFF2-40B4-BE49-F238E27FC236}">
                        <a16:creationId xmlns:a16="http://schemas.microsoft.com/office/drawing/2014/main" id="{5605C3BE-218D-CED5-B67E-B46687F03EBF}"/>
                      </a:ext>
                    </a:extLst>
                  </p:cNvPr>
                  <p:cNvSpPr/>
                  <p:nvPr/>
                </p:nvSpPr>
                <p:spPr>
                  <a:xfrm>
                    <a:off x="8905998" y="1879723"/>
                    <a:ext cx="769692" cy="769692"/>
                  </a:xfrm>
                  <a:prstGeom prst="ellipse">
                    <a:avLst/>
                  </a:prstGeom>
                  <a:solidFill>
                    <a:schemeClr val="accent3"/>
                  </a:solidFill>
                </p:spPr>
                <p:style>
                  <a:lnRef idx="3">
                    <a:schemeClr val="lt1"/>
                  </a:lnRef>
                  <a:fillRef idx="1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r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̂"/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acc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oMath>
                      </m:oMathPara>
                    </a14:m>
                    <a:endParaRPr lang="en-US" sz="1400" dirty="0">
                      <a:latin typeface="Montserrat" pitchFamily="2" charset="77"/>
                    </a:endParaRPr>
                  </a:p>
                </p:txBody>
              </p:sp>
            </mc:Choice>
            <mc:Fallback xmlns="">
              <p:sp>
                <p:nvSpPr>
                  <p:cNvPr id="45" name="Oval 44">
                    <a:extLst>
                      <a:ext uri="{FF2B5EF4-FFF2-40B4-BE49-F238E27FC236}">
                        <a16:creationId xmlns:a16="http://schemas.microsoft.com/office/drawing/2014/main" id="{5605C3BE-218D-CED5-B67E-B46687F03EB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905998" y="1879723"/>
                    <a:ext cx="769692" cy="769692"/>
                  </a:xfrm>
                  <a:prstGeom prst="ellipse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5281FF3E-F747-2CD7-6E87-14EC56C9C04A}"/>
                  </a:ext>
                </a:extLst>
              </p:cNvPr>
              <p:cNvGrpSpPr/>
              <p:nvPr/>
            </p:nvGrpSpPr>
            <p:grpSpPr>
              <a:xfrm>
                <a:off x="3166019" y="2154912"/>
                <a:ext cx="291513" cy="219312"/>
                <a:chOff x="3355014" y="2997200"/>
                <a:chExt cx="887046" cy="667348"/>
              </a:xfrm>
            </p:grpSpPr>
            <p:sp>
              <p:nvSpPr>
                <p:cNvPr id="48" name="Rectangle 47">
                  <a:extLst>
                    <a:ext uri="{FF2B5EF4-FFF2-40B4-BE49-F238E27FC236}">
                      <a16:creationId xmlns:a16="http://schemas.microsoft.com/office/drawing/2014/main" id="{51B965A5-34F3-01E0-1856-6B5AE43D59E6}"/>
                    </a:ext>
                  </a:extLst>
                </p:cNvPr>
                <p:cNvSpPr/>
                <p:nvPr/>
              </p:nvSpPr>
              <p:spPr>
                <a:xfrm>
                  <a:off x="3355014" y="2997200"/>
                  <a:ext cx="887046" cy="225706"/>
                </a:xfrm>
                <a:prstGeom prst="rect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5"/>
                </a:fillRef>
                <a:effectRef idx="1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0F49A2D6-526D-C647-D05E-4F512EED9B88}"/>
                    </a:ext>
                  </a:extLst>
                </p:cNvPr>
                <p:cNvSpPr/>
                <p:nvPr/>
              </p:nvSpPr>
              <p:spPr>
                <a:xfrm>
                  <a:off x="3355014" y="3438842"/>
                  <a:ext cx="887046" cy="225706"/>
                </a:xfrm>
                <a:prstGeom prst="rect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5"/>
                </a:fillRef>
                <a:effectRef idx="1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7" name="Oval 46">
                    <a:extLst>
                      <a:ext uri="{FF2B5EF4-FFF2-40B4-BE49-F238E27FC236}">
                        <a16:creationId xmlns:a16="http://schemas.microsoft.com/office/drawing/2014/main" id="{9BA84C6C-5537-DFEE-D1B9-0DE3D7F6C3EC}"/>
                      </a:ext>
                    </a:extLst>
                  </p:cNvPr>
                  <p:cNvSpPr/>
                  <p:nvPr/>
                </p:nvSpPr>
                <p:spPr>
                  <a:xfrm>
                    <a:off x="7576316" y="1879724"/>
                    <a:ext cx="769692" cy="769692"/>
                  </a:xfrm>
                  <a:prstGeom prst="ellipse">
                    <a:avLst/>
                  </a:prstGeom>
                  <a:solidFill>
                    <a:schemeClr val="accent3"/>
                  </a:solidFill>
                </p:spPr>
                <p:style>
                  <a:lnRef idx="3">
                    <a:schemeClr val="lt1"/>
                  </a:lnRef>
                  <a:fillRef idx="1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r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…</m:t>
                          </m:r>
                        </m:oMath>
                      </m:oMathPara>
                    </a14:m>
                    <a:endParaRPr lang="en-US" sz="1400" dirty="0">
                      <a:latin typeface="Montserrat" pitchFamily="2" charset="77"/>
                    </a:endParaRPr>
                  </a:p>
                </p:txBody>
              </p:sp>
            </mc:Choice>
            <mc:Fallback xmlns="">
              <p:sp>
                <p:nvSpPr>
                  <p:cNvPr id="47" name="Oval 46">
                    <a:extLst>
                      <a:ext uri="{FF2B5EF4-FFF2-40B4-BE49-F238E27FC236}">
                        <a16:creationId xmlns:a16="http://schemas.microsoft.com/office/drawing/2014/main" id="{9BA84C6C-5537-DFEE-D1B9-0DE3D7F6C3E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576316" y="1879724"/>
                    <a:ext cx="769692" cy="769692"/>
                  </a:xfrm>
                  <a:prstGeom prst="ellipse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Rounded Rectangle 50">
                  <a:extLst>
                    <a:ext uri="{FF2B5EF4-FFF2-40B4-BE49-F238E27FC236}">
                      <a16:creationId xmlns:a16="http://schemas.microsoft.com/office/drawing/2014/main" id="{58E8006D-53EA-07A3-7917-154C4B08F489}"/>
                    </a:ext>
                  </a:extLst>
                </p:cNvPr>
                <p:cNvSpPr/>
                <p:nvPr/>
              </p:nvSpPr>
              <p:spPr>
                <a:xfrm>
                  <a:off x="7320125" y="4232923"/>
                  <a:ext cx="1347421" cy="359119"/>
                </a:xfrm>
                <a:prstGeom prst="roundRect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sz="1400" b="0" i="1" dirty="0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1400" b="0" i="0" dirty="0" smtClean="0">
                                <a:latin typeface="Cambria Math" panose="02040503050406030204" pitchFamily="18" charset="0"/>
                              </a:rPr>
                              <m:t>min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14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400" b="0" i="1" dirty="0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</m:acc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sz="1400" dirty="0">
                    <a:latin typeface="Montserrat" pitchFamily="2" charset="77"/>
                  </a:endParaRPr>
                </a:p>
              </p:txBody>
            </p:sp>
          </mc:Choice>
          <mc:Fallback xmlns="">
            <p:sp>
              <p:nvSpPr>
                <p:cNvPr id="51" name="Rounded Rectangle 50">
                  <a:extLst>
                    <a:ext uri="{FF2B5EF4-FFF2-40B4-BE49-F238E27FC236}">
                      <a16:creationId xmlns:a16="http://schemas.microsoft.com/office/drawing/2014/main" id="{58E8006D-53EA-07A3-7917-154C4B08F48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20125" y="4232923"/>
                  <a:ext cx="1347421" cy="359119"/>
                </a:xfrm>
                <a:prstGeom prst="round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6" name="Title 4">
              <a:extLst>
                <a:ext uri="{FF2B5EF4-FFF2-40B4-BE49-F238E27FC236}">
                  <a16:creationId xmlns:a16="http://schemas.microsoft.com/office/drawing/2014/main" id="{D229CEFE-3C0C-5D3A-32D5-05EF0A1B6AA5}"/>
                </a:ext>
              </a:extLst>
            </p:cNvPr>
            <p:cNvSpPr txBox="1">
              <a:spLocks/>
            </p:cNvSpPr>
            <p:nvPr/>
          </p:nvSpPr>
          <p:spPr>
            <a:xfrm>
              <a:off x="4107046" y="5160675"/>
              <a:ext cx="1908174" cy="725838"/>
            </a:xfrm>
            <a:prstGeom prst="rect">
              <a:avLst/>
            </a:prstGeom>
            <a:effectLst/>
          </p:spPr>
          <p:txBody>
            <a:bodyPr vert="horz" lIns="91440" tIns="0" rIns="0" bIns="0" rtlCol="0" anchor="ctr">
              <a:normAutofit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3600" kern="1200" cap="none">
                  <a:ln w="3175" cmpd="sng">
                    <a:noFill/>
                  </a:ln>
                  <a:solidFill>
                    <a:schemeClr val="tx1"/>
                  </a:solidFill>
                  <a:effectLst/>
                  <a:latin typeface="Encode Sans" pitchFamily="2" charset="77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pPr algn="ctr"/>
              <a:r>
                <a:rPr lang="en-US" sz="1400" dirty="0" err="1">
                  <a:solidFill>
                    <a:schemeClr val="bg2">
                      <a:lumMod val="10000"/>
                    </a:schemeClr>
                  </a:solidFill>
                  <a:latin typeface="Montserrat" pitchFamily="2" charset="77"/>
                </a:rPr>
                <a:t>Predicción</a:t>
              </a:r>
              <a:endParaRPr lang="en-US" sz="1400" dirty="0">
                <a:solidFill>
                  <a:schemeClr val="bg2">
                    <a:lumMod val="10000"/>
                  </a:schemeClr>
                </a:solidFill>
                <a:latin typeface="Montserrat" pitchFamily="2" charset="7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Rounded Rectangle 56">
                  <a:extLst>
                    <a:ext uri="{FF2B5EF4-FFF2-40B4-BE49-F238E27FC236}">
                      <a16:creationId xmlns:a16="http://schemas.microsoft.com/office/drawing/2014/main" id="{A597BA20-A10B-AB76-DB0C-95DB647A76C3}"/>
                    </a:ext>
                  </a:extLst>
                </p:cNvPr>
                <p:cNvSpPr/>
                <p:nvPr/>
              </p:nvSpPr>
              <p:spPr>
                <a:xfrm>
                  <a:off x="7340967" y="5361528"/>
                  <a:ext cx="1347421" cy="359119"/>
                </a:xfrm>
                <a:prstGeom prst="roundRect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5"/>
                </a:fillRef>
                <a:effectRef idx="1">
                  <a:schemeClr val="accent5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40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400" i="1" dirty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acc>
                    </m:oMath>
                  </a14:m>
                  <a:r>
                    <a:rPr lang="en-US" sz="1400" dirty="0">
                      <a:latin typeface="Montserrat" pitchFamily="2" charset="77"/>
                    </a:rPr>
                    <a:t> = </a:t>
                  </a:r>
                  <a14:m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400" i="1" dirty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en-US" sz="1400" dirty="0">
                    <a:latin typeface="Montserrat" pitchFamily="2" charset="77"/>
                  </a:endParaRPr>
                </a:p>
              </p:txBody>
            </p:sp>
          </mc:Choice>
          <mc:Fallback xmlns="">
            <p:sp>
              <p:nvSpPr>
                <p:cNvPr id="57" name="Rounded Rectangle 56">
                  <a:extLst>
                    <a:ext uri="{FF2B5EF4-FFF2-40B4-BE49-F238E27FC236}">
                      <a16:creationId xmlns:a16="http://schemas.microsoft.com/office/drawing/2014/main" id="{A597BA20-A10B-AB76-DB0C-95DB647A76C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40967" y="5361528"/>
                  <a:ext cx="1347421" cy="359119"/>
                </a:xfrm>
                <a:prstGeom prst="roundRect">
                  <a:avLst/>
                </a:prstGeom>
                <a:blipFill>
                  <a:blip r:embed="rId15"/>
                  <a:stretch>
                    <a:fillRect b="-32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9" name="Title 4">
              <a:extLst>
                <a:ext uri="{FF2B5EF4-FFF2-40B4-BE49-F238E27FC236}">
                  <a16:creationId xmlns:a16="http://schemas.microsoft.com/office/drawing/2014/main" id="{363F202C-61C4-4ABA-B22B-654C3D9C3926}"/>
                </a:ext>
              </a:extLst>
            </p:cNvPr>
            <p:cNvSpPr txBox="1">
              <a:spLocks/>
            </p:cNvSpPr>
            <p:nvPr/>
          </p:nvSpPr>
          <p:spPr>
            <a:xfrm>
              <a:off x="-137222" y="1538253"/>
              <a:ext cx="2078926" cy="725838"/>
            </a:xfrm>
            <a:prstGeom prst="rect">
              <a:avLst/>
            </a:prstGeom>
            <a:effectLst/>
          </p:spPr>
          <p:txBody>
            <a:bodyPr vert="horz" lIns="91440" tIns="0" rIns="0" bIns="0" rtlCol="0" anchor="ctr">
              <a:normAutofit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3600" kern="1200" cap="none">
                  <a:ln w="3175" cmpd="sng">
                    <a:noFill/>
                  </a:ln>
                  <a:solidFill>
                    <a:schemeClr val="tx1"/>
                  </a:solidFill>
                  <a:effectLst/>
                  <a:latin typeface="Encode Sans" pitchFamily="2" charset="77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pPr algn="ctr"/>
              <a:r>
                <a:rPr lang="en-US" sz="1400" dirty="0" err="1">
                  <a:solidFill>
                    <a:schemeClr val="bg2">
                      <a:lumMod val="10000"/>
                    </a:schemeClr>
                  </a:solidFill>
                  <a:latin typeface="Montserrat" pitchFamily="2" charset="77"/>
                </a:rPr>
                <a:t>Fénomeno</a:t>
              </a:r>
              <a:r>
                <a:rPr lang="en-US" sz="1400" dirty="0">
                  <a:solidFill>
                    <a:schemeClr val="bg2">
                      <a:lumMod val="10000"/>
                    </a:schemeClr>
                  </a:solidFill>
                  <a:latin typeface="Montserrat" pitchFamily="2" charset="77"/>
                </a:rPr>
                <a:t> </a:t>
              </a:r>
              <a:r>
                <a:rPr lang="en-US" sz="1400" dirty="0" err="1">
                  <a:solidFill>
                    <a:schemeClr val="bg2">
                      <a:lumMod val="10000"/>
                    </a:schemeClr>
                  </a:solidFill>
                  <a:latin typeface="Montserrat" pitchFamily="2" charset="77"/>
                </a:rPr>
                <a:t>observado</a:t>
              </a:r>
              <a:endParaRPr lang="en-US" sz="1400" dirty="0">
                <a:solidFill>
                  <a:schemeClr val="bg2">
                    <a:lumMod val="10000"/>
                  </a:schemeClr>
                </a:solidFill>
                <a:latin typeface="Montserrat" pitchFamily="2" charset="77"/>
              </a:endParaRPr>
            </a:p>
          </p:txBody>
        </p:sp>
        <p:cxnSp>
          <p:nvCxnSpPr>
            <p:cNvPr id="61" name="Elbow Connector 60">
              <a:extLst>
                <a:ext uri="{FF2B5EF4-FFF2-40B4-BE49-F238E27FC236}">
                  <a16:creationId xmlns:a16="http://schemas.microsoft.com/office/drawing/2014/main" id="{09A91A5A-BCDA-A9D4-6EDF-5CFB86076BB9}"/>
                </a:ext>
              </a:extLst>
            </p:cNvPr>
            <p:cNvCxnSpPr>
              <a:stCxn id="9" idx="4"/>
              <a:endCxn id="41" idx="2"/>
            </p:cNvCxnSpPr>
            <p:nvPr/>
          </p:nvCxnSpPr>
          <p:spPr>
            <a:xfrm rot="16200000" flipH="1">
              <a:off x="2783092" y="2292372"/>
              <a:ext cx="792273" cy="1072551"/>
            </a:xfrm>
            <a:prstGeom prst="bentConnector2">
              <a:avLst/>
            </a:prstGeom>
            <a:ln w="9525" cap="flat" cmpd="sng" algn="ctr">
              <a:solidFill>
                <a:schemeClr val="accent3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875F8E63-9DA1-A90F-BE4E-025CC270B4A2}"/>
                </a:ext>
              </a:extLst>
            </p:cNvPr>
            <p:cNvGrpSpPr/>
            <p:nvPr/>
          </p:nvGrpSpPr>
          <p:grpSpPr>
            <a:xfrm>
              <a:off x="2262069" y="2837549"/>
              <a:ext cx="729754" cy="729754"/>
              <a:chOff x="4941751" y="2526860"/>
              <a:chExt cx="2328141" cy="2328141"/>
            </a:xfrm>
          </p:grpSpPr>
          <p:sp>
            <p:nvSpPr>
              <p:cNvPr id="29" name="Teardrop 28">
                <a:extLst>
                  <a:ext uri="{FF2B5EF4-FFF2-40B4-BE49-F238E27FC236}">
                    <a16:creationId xmlns:a16="http://schemas.microsoft.com/office/drawing/2014/main" id="{14C492F3-0447-3852-B6C7-0BBA416835D9}"/>
                  </a:ext>
                </a:extLst>
              </p:cNvPr>
              <p:cNvSpPr/>
              <p:nvPr/>
            </p:nvSpPr>
            <p:spPr>
              <a:xfrm rot="8100000">
                <a:off x="4941751" y="2526860"/>
                <a:ext cx="2328141" cy="2328141"/>
              </a:xfrm>
              <a:prstGeom prst="teardrop">
                <a:avLst/>
              </a:prstGeom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30" name="Graphic 29" descr="Database with solid fill">
                <a:extLst>
                  <a:ext uri="{FF2B5EF4-FFF2-40B4-BE49-F238E27FC236}">
                    <a16:creationId xmlns:a16="http://schemas.microsoft.com/office/drawing/2014/main" id="{FFB67388-6A5A-8038-7A24-57822AE5D0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p:blipFill>
            <p:spPr>
              <a:xfrm>
                <a:off x="5295821" y="2880930"/>
                <a:ext cx="1620001" cy="1620001"/>
              </a:xfrm>
              <a:prstGeom prst="rect">
                <a:avLst/>
              </a:prstGeom>
            </p:spPr>
          </p:pic>
        </p:grpSp>
        <p:cxnSp>
          <p:nvCxnSpPr>
            <p:cNvPr id="62" name="Elbow Connector 61">
              <a:extLst>
                <a:ext uri="{FF2B5EF4-FFF2-40B4-BE49-F238E27FC236}">
                  <a16:creationId xmlns:a16="http://schemas.microsoft.com/office/drawing/2014/main" id="{F7A5D2D3-63F2-712D-F75F-280FB61FE5FA}"/>
                </a:ext>
              </a:extLst>
            </p:cNvPr>
            <p:cNvCxnSpPr>
              <a:cxnSpLocks/>
              <a:stCxn id="41" idx="4"/>
              <a:endCxn id="51" idx="1"/>
            </p:cNvCxnSpPr>
            <p:nvPr/>
          </p:nvCxnSpPr>
          <p:spPr>
            <a:xfrm rot="16200000" flipH="1">
              <a:off x="5444165" y="2536523"/>
              <a:ext cx="667498" cy="3084421"/>
            </a:xfrm>
            <a:prstGeom prst="bentConnector2">
              <a:avLst/>
            </a:prstGeom>
            <a:ln w="9525" cap="flat" cmpd="sng" algn="ctr">
              <a:solidFill>
                <a:schemeClr val="accent3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7013EF01-EED0-5394-EAD1-9D70D1B600F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888825" y="4047125"/>
              <a:ext cx="730800" cy="730800"/>
              <a:chOff x="4941751" y="2526860"/>
              <a:chExt cx="2328141" cy="2328141"/>
            </a:xfrm>
          </p:grpSpPr>
          <p:sp>
            <p:nvSpPr>
              <p:cNvPr id="32" name="Teardrop 31">
                <a:extLst>
                  <a:ext uri="{FF2B5EF4-FFF2-40B4-BE49-F238E27FC236}">
                    <a16:creationId xmlns:a16="http://schemas.microsoft.com/office/drawing/2014/main" id="{3B9F1074-C715-857F-15CE-6BBF8BA49DCE}"/>
                  </a:ext>
                </a:extLst>
              </p:cNvPr>
              <p:cNvSpPr/>
              <p:nvPr/>
            </p:nvSpPr>
            <p:spPr>
              <a:xfrm rot="8100000">
                <a:off x="4941751" y="2526860"/>
                <a:ext cx="2328141" cy="2328141"/>
              </a:xfrm>
              <a:prstGeom prst="teardrop">
                <a:avLst/>
              </a:prstGeom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33" name="Graphic 32" descr="Database with solid fill">
                <a:extLst>
                  <a:ext uri="{FF2B5EF4-FFF2-40B4-BE49-F238E27FC236}">
                    <a16:creationId xmlns:a16="http://schemas.microsoft.com/office/drawing/2014/main" id="{680AD8EA-1FA8-793E-CD3A-B66936E2C0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p:blipFill>
            <p:spPr>
              <a:xfrm>
                <a:off x="5295821" y="2880930"/>
                <a:ext cx="1620000" cy="1620000"/>
              </a:xfrm>
              <a:prstGeom prst="rect">
                <a:avLst/>
              </a:prstGeom>
            </p:spPr>
          </p:pic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Rounded Rectangle 51">
                  <a:extLst>
                    <a:ext uri="{FF2B5EF4-FFF2-40B4-BE49-F238E27FC236}">
                      <a16:creationId xmlns:a16="http://schemas.microsoft.com/office/drawing/2014/main" id="{13670C7F-D612-53C0-AB1F-9CE3313627C9}"/>
                    </a:ext>
                  </a:extLst>
                </p:cNvPr>
                <p:cNvSpPr/>
                <p:nvPr/>
              </p:nvSpPr>
              <p:spPr>
                <a:xfrm>
                  <a:off x="5445920" y="4230122"/>
                  <a:ext cx="1347421" cy="359119"/>
                </a:xfrm>
                <a:prstGeom prst="roundRect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14:m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40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400" i="1" dirty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acc>
                    </m:oMath>
                  </a14:m>
                  <a:r>
                    <a:rPr lang="en-US" sz="1400" dirty="0">
                      <a:latin typeface="Montserrat" pitchFamily="2" charset="77"/>
                    </a:rPr>
                    <a:t> = </a:t>
                  </a:r>
                  <a14:m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400" i="1" dirty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en-US" sz="1400" dirty="0">
                    <a:latin typeface="Montserrat" pitchFamily="2" charset="77"/>
                  </a:endParaRPr>
                </a:p>
              </p:txBody>
            </p:sp>
          </mc:Choice>
          <mc:Fallback xmlns="">
            <p:sp>
              <p:nvSpPr>
                <p:cNvPr id="52" name="Rounded Rectangle 51">
                  <a:extLst>
                    <a:ext uri="{FF2B5EF4-FFF2-40B4-BE49-F238E27FC236}">
                      <a16:creationId xmlns:a16="http://schemas.microsoft.com/office/drawing/2014/main" id="{13670C7F-D612-53C0-AB1F-9CE3313627C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45920" y="4230122"/>
                  <a:ext cx="1347421" cy="359119"/>
                </a:xfrm>
                <a:prstGeom prst="roundRect">
                  <a:avLst/>
                </a:prstGeom>
                <a:blipFill>
                  <a:blip r:embed="rId18"/>
                  <a:stretch>
                    <a:fillRect b="-32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8" name="Elbow Connector 67">
              <a:extLst>
                <a:ext uri="{FF2B5EF4-FFF2-40B4-BE49-F238E27FC236}">
                  <a16:creationId xmlns:a16="http://schemas.microsoft.com/office/drawing/2014/main" id="{6C449300-DEC6-ECE9-73EB-08931C9E6603}"/>
                </a:ext>
              </a:extLst>
            </p:cNvPr>
            <p:cNvCxnSpPr>
              <a:cxnSpLocks/>
              <a:stCxn id="52" idx="2"/>
              <a:endCxn id="57" idx="1"/>
            </p:cNvCxnSpPr>
            <p:nvPr/>
          </p:nvCxnSpPr>
          <p:spPr>
            <a:xfrm rot="16200000" flipH="1">
              <a:off x="6254376" y="4454496"/>
              <a:ext cx="951847" cy="1221336"/>
            </a:xfrm>
            <a:prstGeom prst="bentConnector2">
              <a:avLst/>
            </a:prstGeom>
            <a:ln w="9525" cap="flat" cmpd="sng" algn="ctr">
              <a:solidFill>
                <a:schemeClr val="accent3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8DBB6C9B-C8B7-3709-066B-DE7376328D1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750675" y="5155712"/>
              <a:ext cx="730800" cy="730800"/>
              <a:chOff x="4941751" y="2526860"/>
              <a:chExt cx="2328141" cy="2328141"/>
            </a:xfrm>
          </p:grpSpPr>
          <p:sp>
            <p:nvSpPr>
              <p:cNvPr id="54" name="Teardrop 53">
                <a:extLst>
                  <a:ext uri="{FF2B5EF4-FFF2-40B4-BE49-F238E27FC236}">
                    <a16:creationId xmlns:a16="http://schemas.microsoft.com/office/drawing/2014/main" id="{752EF639-5E37-DF5B-1274-46C4B3AD8C9F}"/>
                  </a:ext>
                </a:extLst>
              </p:cNvPr>
              <p:cNvSpPr/>
              <p:nvPr/>
            </p:nvSpPr>
            <p:spPr>
              <a:xfrm rot="8100000">
                <a:off x="4941751" y="2526860"/>
                <a:ext cx="2328141" cy="2328141"/>
              </a:xfrm>
              <a:prstGeom prst="teardrop">
                <a:avLst/>
              </a:prstGeom>
              <a:solidFill>
                <a:schemeClr val="accent5"/>
              </a:solidFill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55" name="Graphic 54" descr="Database with solid fill">
                <a:extLst>
                  <a:ext uri="{FF2B5EF4-FFF2-40B4-BE49-F238E27FC236}">
                    <a16:creationId xmlns:a16="http://schemas.microsoft.com/office/drawing/2014/main" id="{CC069E58-DD1A-AB1A-B988-9156C93AA4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p:blipFill>
            <p:spPr>
              <a:xfrm>
                <a:off x="5295821" y="2880930"/>
                <a:ext cx="1620000" cy="1620000"/>
              </a:xfrm>
              <a:prstGeom prst="rect">
                <a:avLst/>
              </a:prstGeom>
            </p:spPr>
          </p:pic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277DFEF9-D152-D5AD-F5F6-8F0218E3F5E7}"/>
                  </a:ext>
                </a:extLst>
              </p:cNvPr>
              <p:cNvSpPr txBox="1"/>
              <p:nvPr/>
            </p:nvSpPr>
            <p:spPr>
              <a:xfrm>
                <a:off x="695325" y="4408801"/>
                <a:ext cx="2578100" cy="7838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277DFEF9-D152-D5AD-F5F6-8F0218E3F5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325" y="4408801"/>
                <a:ext cx="2578100" cy="783869"/>
              </a:xfrm>
              <a:prstGeom prst="rect">
                <a:avLst/>
              </a:prstGeom>
              <a:blipFill>
                <a:blip r:embed="rId19"/>
                <a:stretch>
                  <a:fillRect b="-1613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Title 4">
            <a:extLst>
              <a:ext uri="{FF2B5EF4-FFF2-40B4-BE49-F238E27FC236}">
                <a16:creationId xmlns:a16="http://schemas.microsoft.com/office/drawing/2014/main" id="{9C4E9413-E865-96EE-62EE-D320DA2B3DE8}"/>
              </a:ext>
            </a:extLst>
          </p:cNvPr>
          <p:cNvSpPr txBox="1">
            <a:spLocks/>
          </p:cNvSpPr>
          <p:nvPr/>
        </p:nvSpPr>
        <p:spPr>
          <a:xfrm>
            <a:off x="1144158" y="5229225"/>
            <a:ext cx="1908175" cy="725838"/>
          </a:xfrm>
          <a:prstGeom prst="rect">
            <a:avLst/>
          </a:prstGeom>
          <a:effectLst/>
        </p:spPr>
        <p:txBody>
          <a:bodyPr vert="horz" lIns="91440" tIns="0" rIns="0" bIns="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Encode Sans" pitchFamily="2" charset="77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1400" dirty="0">
                <a:solidFill>
                  <a:schemeClr val="bg2">
                    <a:lumMod val="10000"/>
                  </a:schemeClr>
                </a:solidFill>
                <a:latin typeface="Montserrat" pitchFamily="2" charset="77"/>
              </a:rPr>
              <a:t>Liga </a:t>
            </a:r>
            <a:r>
              <a:rPr lang="en-US" sz="1400" dirty="0" err="1">
                <a:solidFill>
                  <a:schemeClr val="bg2">
                    <a:lumMod val="10000"/>
                  </a:schemeClr>
                </a:solidFill>
                <a:latin typeface="Montserrat" pitchFamily="2" charset="77"/>
              </a:rPr>
              <a:t>Logítica</a:t>
            </a:r>
            <a:endParaRPr lang="en-US" sz="1400" dirty="0">
              <a:solidFill>
                <a:schemeClr val="bg2">
                  <a:lumMod val="10000"/>
                </a:schemeClr>
              </a:solidFill>
              <a:latin typeface="Montserrat" pitchFamily="2" charset="77"/>
            </a:endParaRPr>
          </a:p>
        </p:txBody>
      </p:sp>
      <p:sp>
        <p:nvSpPr>
          <p:cNvPr id="64" name="Title 4">
            <a:extLst>
              <a:ext uri="{FF2B5EF4-FFF2-40B4-BE49-F238E27FC236}">
                <a16:creationId xmlns:a16="http://schemas.microsoft.com/office/drawing/2014/main" id="{652E9E51-D70A-923D-AAB9-EBC34963B93F}"/>
              </a:ext>
            </a:extLst>
          </p:cNvPr>
          <p:cNvSpPr txBox="1">
            <a:spLocks/>
          </p:cNvSpPr>
          <p:nvPr/>
        </p:nvSpPr>
        <p:spPr>
          <a:xfrm>
            <a:off x="1139395" y="5431949"/>
            <a:ext cx="1908175" cy="725838"/>
          </a:xfrm>
          <a:prstGeom prst="rect">
            <a:avLst/>
          </a:prstGeom>
          <a:effectLst/>
        </p:spPr>
        <p:txBody>
          <a:bodyPr vert="horz" lIns="91440" tIns="0" rIns="0" bIns="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Encode Sans" pitchFamily="2" charset="77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1100" i="1" dirty="0">
                <a:solidFill>
                  <a:schemeClr val="bg2">
                    <a:lumMod val="10000"/>
                  </a:schemeClr>
                </a:solidFill>
                <a:latin typeface="Montserrat" pitchFamily="2" charset="77"/>
              </a:rPr>
              <a:t>Logistic </a:t>
            </a:r>
            <a:r>
              <a:rPr lang="en-US" sz="1100" i="1" dirty="0" err="1">
                <a:solidFill>
                  <a:schemeClr val="bg2">
                    <a:lumMod val="10000"/>
                  </a:schemeClr>
                </a:solidFill>
                <a:latin typeface="Montserrat" pitchFamily="2" charset="77"/>
              </a:rPr>
              <a:t>fucntion</a:t>
            </a:r>
            <a:endParaRPr lang="en-US" sz="1100" i="1" dirty="0">
              <a:solidFill>
                <a:schemeClr val="bg2">
                  <a:lumMod val="10000"/>
                </a:schemeClr>
              </a:solidFill>
              <a:latin typeface="Montserrat" pitchFamily="2" charset="77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378DEC4-7274-915D-CE68-EE3D55C39389}"/>
              </a:ext>
            </a:extLst>
          </p:cNvPr>
          <p:cNvCxnSpPr>
            <a:cxnSpLocks/>
          </p:cNvCxnSpPr>
          <p:nvPr/>
        </p:nvCxnSpPr>
        <p:spPr>
          <a:xfrm flipV="1">
            <a:off x="2093483" y="5194053"/>
            <a:ext cx="4763" cy="2758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368646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1ECED98E-C80D-40B8-CF08-EB3964C7D34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89581" y="1506582"/>
                <a:ext cx="10943607" cy="4767217"/>
              </a:xfrm>
            </p:spPr>
            <p:txBody>
              <a:bodyPr>
                <a:normAutofit fontScale="70000" lnSpcReduction="20000"/>
              </a:bodyPr>
              <a:lstStyle/>
              <a:p>
                <a:pPr marL="0" indent="0">
                  <a:buNone/>
                </a:pPr>
                <a:r>
                  <a:rPr lang="en-US" sz="2000" dirty="0"/>
                  <a:t>Podemos </a:t>
                </a:r>
                <a:r>
                  <a:rPr lang="en-US" sz="2000" dirty="0" err="1"/>
                  <a:t>definir</a:t>
                </a:r>
                <a:r>
                  <a:rPr lang="en-US" sz="2000" dirty="0"/>
                  <a:t> la </a:t>
                </a:r>
                <a:r>
                  <a:rPr lang="en-US" sz="2000" dirty="0" err="1"/>
                  <a:t>probalidad</a:t>
                </a:r>
                <a:r>
                  <a:rPr lang="en-US" sz="2000" dirty="0"/>
                  <a:t> de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000" dirty="0"/>
                  <a:t> como</a:t>
                </a:r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=1 |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sup>
                          </m:sSup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y </a:t>
                </a:r>
                <a:r>
                  <a:rPr lang="en-US" sz="2000" dirty="0" err="1"/>
                  <a:t>su</a:t>
                </a:r>
                <a:r>
                  <a:rPr lang="en-US" sz="2000" dirty="0"/>
                  <a:t> </a:t>
                </a:r>
                <a:r>
                  <a:rPr lang="en-US" sz="2000" dirty="0" err="1"/>
                  <a:t>complemento</a:t>
                </a:r>
                <a:r>
                  <a:rPr lang="en-US" sz="2000" dirty="0"/>
                  <a:t> </a:t>
                </a:r>
                <a:r>
                  <a:rPr lang="en-US" sz="2000" dirty="0" err="1"/>
                  <a:t>como</a:t>
                </a:r>
                <a:r>
                  <a:rPr lang="en-US" sz="2000" dirty="0"/>
                  <a:t>:</a:t>
                </a:r>
              </a:p>
              <a:p>
                <a:pPr marL="0" indent="0">
                  <a:buNone/>
                </a:pPr>
                <a:endParaRPr lang="en-US" sz="20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=0 |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=1 −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=1 |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Si </a:t>
                </a:r>
                <a:r>
                  <a:rPr lang="en-US" sz="2000" dirty="0" err="1"/>
                  <a:t>calculamos</a:t>
                </a:r>
                <a:r>
                  <a:rPr lang="en-US" sz="2000" dirty="0"/>
                  <a:t> la </a:t>
                </a:r>
                <a:r>
                  <a:rPr lang="en-US" sz="2000" dirty="0" err="1"/>
                  <a:t>razón</a:t>
                </a:r>
                <a:r>
                  <a:rPr lang="en-US" sz="2000" dirty="0"/>
                  <a:t> de </a:t>
                </a:r>
                <a:r>
                  <a:rPr lang="en-US" sz="2000" dirty="0" err="1"/>
                  <a:t>probabilidades</a:t>
                </a:r>
                <a:r>
                  <a:rPr lang="en-US" sz="2000" dirty="0"/>
                  <a:t> </a:t>
                </a:r>
                <a:r>
                  <a:rPr lang="en-US" sz="2000" dirty="0" err="1"/>
                  <a:t>obtenemos</a:t>
                </a:r>
                <a:r>
                  <a:rPr lang="en-US" sz="2000" dirty="0"/>
                  <a:t> algo </a:t>
                </a:r>
                <a:r>
                  <a:rPr lang="en-US" sz="2000" dirty="0" err="1"/>
                  <a:t>así</a:t>
                </a:r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e>
                          </m:d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e>
                          </m:d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La log-</a:t>
                </a:r>
                <a:r>
                  <a:rPr lang="en-US" sz="2000" dirty="0" err="1"/>
                  <a:t>razón</a:t>
                </a:r>
                <a:r>
                  <a:rPr lang="en-US" sz="2000" dirty="0"/>
                  <a:t> de </a:t>
                </a:r>
                <a:r>
                  <a:rPr lang="en-US" sz="2000" dirty="0" err="1"/>
                  <a:t>probabilidades</a:t>
                </a:r>
                <a:r>
                  <a:rPr lang="en-US" sz="2000" dirty="0"/>
                  <a:t> es lineal </a:t>
                </a:r>
                <a:r>
                  <a:rPr lang="en-US" sz="2000" dirty="0" err="1"/>
                  <a:t>en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000" dirty="0"/>
                  <a:t>. A </a:t>
                </a:r>
                <a:r>
                  <a:rPr lang="en-US" sz="2000" dirty="0" err="1"/>
                  <a:t>esta</a:t>
                </a:r>
                <a:r>
                  <a:rPr lang="en-US" sz="2000" dirty="0"/>
                  <a:t> </a:t>
                </a:r>
                <a:r>
                  <a:rPr lang="en-US" sz="2000" dirty="0" err="1"/>
                  <a:t>función</a:t>
                </a:r>
                <a:r>
                  <a:rPr lang="en-US" sz="2000" dirty="0"/>
                  <a:t> se le </a:t>
                </a:r>
                <a:r>
                  <a:rPr lang="en-US" sz="2000" dirty="0" err="1"/>
                  <a:t>conoce</a:t>
                </a:r>
                <a:r>
                  <a:rPr lang="en-US" sz="2000" dirty="0"/>
                  <a:t> </a:t>
                </a:r>
                <a:r>
                  <a:rPr lang="en-US" sz="2000" dirty="0" err="1"/>
                  <a:t>como</a:t>
                </a:r>
                <a:r>
                  <a:rPr lang="en-US" sz="2000" dirty="0"/>
                  <a:t> </a:t>
                </a:r>
                <a:r>
                  <a:rPr lang="en-US" sz="2000" dirty="0" err="1"/>
                  <a:t>liga</a:t>
                </a:r>
                <a:r>
                  <a:rPr lang="en-US" sz="2000" dirty="0"/>
                  <a:t> </a:t>
                </a:r>
                <a:r>
                  <a:rPr lang="en-US" sz="2000" dirty="0" err="1"/>
                  <a:t>logística</a:t>
                </a:r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den>
                              </m:f>
                            </m:e>
                          </m:d>
                        </m:e>
                      </m:func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endParaRPr lang="es-ES_tradnl" sz="2000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1ECED98E-C80D-40B8-CF08-EB3964C7D34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9581" y="1506582"/>
                <a:ext cx="10943607" cy="4767217"/>
              </a:xfrm>
              <a:blipFill>
                <a:blip r:embed="rId2"/>
                <a:stretch>
                  <a:fillRect l="-116" t="-1330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FEC4EA12-C32B-2233-4F2D-1FA0E47E1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Liga </a:t>
            </a:r>
            <a:r>
              <a:rPr lang="en-US" dirty="0" err="1"/>
              <a:t>Logística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992BEA-4752-49F2-DBFD-19A8339FB0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ES" noProof="0" dirty="0" err="1"/>
              <a:t>r.rosado@tec.mx</a:t>
            </a:r>
            <a:endParaRPr lang="es-E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90B086-FDE6-3685-C280-03305147B4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es-ES" noProof="0" smtClean="0"/>
              <a:t>46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93398263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 descr="Text&#10;&#10;Description automatically generated with medium confidence">
            <a:extLst>
              <a:ext uri="{FF2B5EF4-FFF2-40B4-BE49-F238E27FC236}">
                <a16:creationId xmlns:a16="http://schemas.microsoft.com/office/drawing/2014/main" id="{C604819E-16DE-E1C0-8C3F-D19CE3D2C2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6873" y="2739199"/>
            <a:ext cx="3600000" cy="3600000"/>
          </a:xfrm>
          <a:prstGeom prst="rect">
            <a:avLst/>
          </a:prstGeom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92B4B13-9AD1-0062-EC1B-AAF2D5C56B9E}"/>
              </a:ext>
            </a:extLst>
          </p:cNvPr>
          <p:cNvCxnSpPr>
            <a:cxnSpLocks/>
          </p:cNvCxnSpPr>
          <p:nvPr/>
        </p:nvCxnSpPr>
        <p:spPr>
          <a:xfrm flipH="1" flipV="1">
            <a:off x="6519553" y="4967478"/>
            <a:ext cx="1626920" cy="940417"/>
          </a:xfrm>
          <a:prstGeom prst="straightConnector1">
            <a:avLst/>
          </a:prstGeom>
          <a:ln w="6350" cap="flat" cmpd="sng" algn="ctr">
            <a:solidFill>
              <a:schemeClr val="accent2"/>
            </a:solidFill>
            <a:prstDash val="dash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2" name="Picture 11" descr="A picture containing dark, night sky&#10;&#10;Description automatically generated">
            <a:extLst>
              <a:ext uri="{FF2B5EF4-FFF2-40B4-BE49-F238E27FC236}">
                <a16:creationId xmlns:a16="http://schemas.microsoft.com/office/drawing/2014/main" id="{6A2F900A-19D6-588C-BD29-F11B4E7ED8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9773" y="1484313"/>
            <a:ext cx="3600000" cy="3600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EC4EA12-C32B-2233-4F2D-1FA0E47E1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Regresión</a:t>
            </a:r>
            <a:r>
              <a:rPr lang="en-US" dirty="0"/>
              <a:t> </a:t>
            </a:r>
            <a:r>
              <a:rPr lang="en-US" dirty="0" err="1"/>
              <a:t>Logística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DA6A87A-0D6F-1BE4-3AD0-4A38EF22744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89581" y="1954627"/>
                <a:ext cx="5074619" cy="4681537"/>
              </a:xfrm>
            </p:spPr>
            <p:txBody>
              <a:bodyPr>
                <a:normAutofit/>
              </a:bodyPr>
              <a:lstStyle/>
              <a:p>
                <a:pPr marL="342900" indent="-342900">
                  <a:buFont typeface="+mj-lt"/>
                  <a:buAutoNum type="arabicPeriod"/>
                </a:pPr>
                <a:r>
                  <a:rPr lang="en-US" sz="1600" dirty="0"/>
                  <a:t>Respuesta </a:t>
                </a:r>
                <a:r>
                  <a:rPr lang="en-US" sz="1600" dirty="0" err="1"/>
                  <a:t>categórica</a:t>
                </a:r>
                <a:endParaRPr lang="en-US" sz="1600" dirty="0"/>
              </a:p>
              <a:p>
                <a:pPr marL="457200" lvl="1" indent="0">
                  <a:buNone/>
                </a:pPr>
                <a:r>
                  <a:rPr lang="en-US" sz="1400" dirty="0"/>
                  <a:t>La variable </a:t>
                </a:r>
                <a:r>
                  <a:rPr lang="en-US" sz="1400" dirty="0" err="1"/>
                  <a:t>respuesta</a:t>
                </a:r>
                <a:r>
                  <a:rPr lang="en-US" sz="1400" dirty="0"/>
                  <a:t> es </a:t>
                </a:r>
                <a:r>
                  <a:rPr lang="en-US" sz="1400" dirty="0" err="1"/>
                  <a:t>catagórica</a:t>
                </a:r>
                <a:r>
                  <a:rPr lang="en-US" sz="1400" dirty="0"/>
                  <a:t> o </a:t>
                </a:r>
                <a:r>
                  <a:rPr lang="en-US" sz="1400" dirty="0" err="1"/>
                  <a:t>suma</a:t>
                </a:r>
                <a:r>
                  <a:rPr lang="en-US" sz="1400" dirty="0"/>
                  <a:t> de </a:t>
                </a:r>
                <a:r>
                  <a:rPr lang="en-US" sz="1400" dirty="0" err="1"/>
                  <a:t>respuestas</a:t>
                </a:r>
                <a:r>
                  <a:rPr lang="en-US" sz="1400" dirty="0"/>
                  <a:t> </a:t>
                </a:r>
                <a:r>
                  <a:rPr lang="en-US" sz="1400" dirty="0" err="1"/>
                  <a:t>catagórica</a:t>
                </a:r>
                <a:r>
                  <a:rPr lang="en-US" sz="1400" dirty="0"/>
                  <a:t>.</a:t>
                </a:r>
              </a:p>
              <a:p>
                <a:pPr marL="800100" lvl="1" indent="-342900">
                  <a:buFont typeface="+mj-lt"/>
                  <a:buAutoNum type="arabicPeriod"/>
                </a:pPr>
                <a:endParaRPr lang="en-US" sz="1400" dirty="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1600" dirty="0" err="1"/>
                  <a:t>Independencia</a:t>
                </a:r>
                <a:r>
                  <a:rPr lang="en-US" sz="1600" dirty="0"/>
                  <a:t> </a:t>
                </a:r>
              </a:p>
              <a:p>
                <a:pPr marL="457200" lvl="1" indent="0">
                  <a:buNone/>
                </a:pPr>
                <a:r>
                  <a:rPr lang="en-US" sz="1400" dirty="0"/>
                  <a:t>Las </a:t>
                </a:r>
                <a:r>
                  <a:rPr lang="en-US" sz="1400" dirty="0" err="1"/>
                  <a:t>observaciones</a:t>
                </a:r>
                <a:r>
                  <a:rPr lang="en-US" sz="1400" dirty="0"/>
                  <a:t> </a:t>
                </a:r>
                <a:r>
                  <a:rPr lang="en-US" sz="1400" dirty="0" err="1"/>
                  <a:t>deben</a:t>
                </a:r>
                <a:r>
                  <a:rPr lang="en-US" sz="1400" dirty="0"/>
                  <a:t> ser </a:t>
                </a:r>
                <a:r>
                  <a:rPr lang="en-US" sz="1400" dirty="0" err="1"/>
                  <a:t>independientes</a:t>
                </a:r>
                <a:r>
                  <a:rPr lang="en-US" sz="1400" dirty="0"/>
                  <a:t> entre </a:t>
                </a:r>
                <a:r>
                  <a:rPr lang="en-US" sz="1400" dirty="0" err="1"/>
                  <a:t>sí</a:t>
                </a:r>
                <a:r>
                  <a:rPr lang="en-US" sz="1400" dirty="0"/>
                  <a:t>.</a:t>
                </a:r>
              </a:p>
              <a:p>
                <a:pPr marL="800100" lvl="1" indent="-342900">
                  <a:buFont typeface="+mj-lt"/>
                  <a:buAutoNum type="arabicPeriod"/>
                </a:pPr>
                <a:endParaRPr lang="en-US" sz="1400" dirty="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1600" dirty="0" err="1"/>
                  <a:t>Varianza</a:t>
                </a:r>
                <a:r>
                  <a:rPr lang="en-US" sz="1600" dirty="0"/>
                  <a:t> </a:t>
                </a:r>
                <a:r>
                  <a:rPr lang="en-US" sz="1600" dirty="0" err="1"/>
                  <a:t>estructurada</a:t>
                </a:r>
                <a:endParaRPr lang="en-US" sz="1600" dirty="0"/>
              </a:p>
              <a:p>
                <a:pPr marL="457200" lvl="1" indent="0">
                  <a:buNone/>
                </a:pPr>
                <a:r>
                  <a:rPr lang="en-US" sz="1400" dirty="0"/>
                  <a:t>Por </a:t>
                </a:r>
                <a:r>
                  <a:rPr lang="en-US" sz="1400" dirty="0" err="1"/>
                  <a:t>definición</a:t>
                </a:r>
                <a:r>
                  <a:rPr lang="en-US" sz="1400" dirty="0"/>
                  <a:t> la </a:t>
                </a:r>
                <a:r>
                  <a:rPr lang="en-US" sz="1400" dirty="0" err="1"/>
                  <a:t>varianza</a:t>
                </a:r>
                <a:r>
                  <a:rPr lang="en-US" sz="1400" dirty="0"/>
                  <a:t> de </a:t>
                </a:r>
                <a:r>
                  <a:rPr lang="en-US" sz="1400" dirty="0" err="1"/>
                  <a:t>una</a:t>
                </a:r>
                <a:r>
                  <a:rPr lang="en-US" sz="1400" dirty="0"/>
                  <a:t> variable binomial </a:t>
                </a:r>
                <a:r>
                  <a:rPr lang="en-US" sz="1400" dirty="0" err="1"/>
                  <a:t>está</a:t>
                </a:r>
                <a:r>
                  <a:rPr lang="en-US" sz="1400" dirty="0"/>
                  <a:t> dada </a:t>
                </a:r>
                <a:r>
                  <a:rPr lang="en-US" sz="1400" dirty="0" err="1"/>
                  <a:t>por</a:t>
                </a:r>
                <a:r>
                  <a:rPr lang="en-US" sz="1400" dirty="0"/>
                  <a:t> 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𝑛𝑝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(1−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400" dirty="0"/>
              </a:p>
              <a:p>
                <a:pPr marL="457200" lvl="1" indent="0">
                  <a:buNone/>
                </a:pPr>
                <a:endParaRPr lang="en-US" sz="1400" dirty="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1600" dirty="0" err="1"/>
                  <a:t>Linealidad</a:t>
                </a:r>
                <a:r>
                  <a:rPr lang="en-US" sz="1600" dirty="0"/>
                  <a:t> </a:t>
                </a:r>
              </a:p>
              <a:p>
                <a:pPr marL="457200" lvl="1" indent="0">
                  <a:buNone/>
                </a:pPr>
                <a:r>
                  <a:rPr lang="en-US" sz="1400" dirty="0"/>
                  <a:t>La log-</a:t>
                </a:r>
                <a:r>
                  <a:rPr lang="en-US" sz="1400" dirty="0" err="1"/>
                  <a:t>razón</a:t>
                </a:r>
                <a:r>
                  <a:rPr lang="en-US" sz="1400" dirty="0"/>
                  <a:t> de </a:t>
                </a:r>
                <a:r>
                  <a:rPr lang="en-US" sz="1400" dirty="0" err="1"/>
                  <a:t>probabilidades</a:t>
                </a:r>
                <a:r>
                  <a:rPr lang="en-US" sz="1400" dirty="0"/>
                  <a:t> es lineal </a:t>
                </a:r>
                <a:r>
                  <a:rPr lang="en-US" sz="1400" dirty="0" err="1"/>
                  <a:t>en</a:t>
                </a:r>
                <a:r>
                  <a:rPr lang="en-US" sz="1400" dirty="0"/>
                  <a:t> 𝑥. </a:t>
                </a:r>
              </a:p>
              <a:p>
                <a:pPr marL="457200" lvl="1" indent="0">
                  <a:buNone/>
                </a:pPr>
                <a:endParaRPr lang="en-US" sz="1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40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den>
                              </m:f>
                            </m:e>
                          </m:d>
                        </m:e>
                      </m:func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DA6A87A-0D6F-1BE4-3AD0-4A38EF22744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9581" y="1954627"/>
                <a:ext cx="5074619" cy="4681537"/>
              </a:xfrm>
              <a:blipFill>
                <a:blip r:embed="rId4"/>
                <a:stretch>
                  <a:fillRect l="-750" t="-1084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992BEA-4752-49F2-DBFD-19A8339FB0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ES" noProof="0" dirty="0" err="1"/>
              <a:t>r.rosado@tec.mx</a:t>
            </a:r>
            <a:endParaRPr lang="es-E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90B086-FDE6-3685-C280-03305147B4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76938" y="6273800"/>
            <a:ext cx="437547" cy="584200"/>
          </a:xfrm>
        </p:spPr>
        <p:txBody>
          <a:bodyPr/>
          <a:lstStyle/>
          <a:p>
            <a:pPr rtl="0"/>
            <a:fld id="{4FAB73BC-B049-4115-A692-8D63A059BFB8}" type="slidenum">
              <a:rPr lang="es-ES" noProof="0" smtClean="0"/>
              <a:t>47</a:t>
            </a:fld>
            <a:endParaRPr lang="es-ES" noProof="0" dirty="0"/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C8BF91AA-555F-ABA5-3A51-BE5DE8F78430}"/>
              </a:ext>
            </a:extLst>
          </p:cNvPr>
          <p:cNvSpPr txBox="1">
            <a:spLocks/>
          </p:cNvSpPr>
          <p:nvPr/>
        </p:nvSpPr>
        <p:spPr>
          <a:xfrm>
            <a:off x="467657" y="1240109"/>
            <a:ext cx="1410839" cy="725838"/>
          </a:xfrm>
          <a:prstGeom prst="rect">
            <a:avLst/>
          </a:prstGeom>
          <a:effectLst/>
        </p:spPr>
        <p:txBody>
          <a:bodyPr vert="horz" lIns="91440" tIns="0" rIns="0" bIns="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Encode Sans" pitchFamily="2" charset="77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1600" dirty="0" err="1">
                <a:solidFill>
                  <a:schemeClr val="bg2">
                    <a:lumMod val="10000"/>
                  </a:schemeClr>
                </a:solidFill>
                <a:latin typeface="Montserrat" pitchFamily="2" charset="77"/>
              </a:rPr>
              <a:t>Supuestos</a:t>
            </a:r>
            <a:endParaRPr lang="en-US" sz="1600" dirty="0">
              <a:solidFill>
                <a:schemeClr val="bg2">
                  <a:lumMod val="10000"/>
                </a:schemeClr>
              </a:solidFill>
              <a:latin typeface="Montserrat" pitchFamily="2" charset="77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C16CDBC-CDF2-FF05-E8DA-DFF02BF9AEBE}"/>
              </a:ext>
            </a:extLst>
          </p:cNvPr>
          <p:cNvSpPr>
            <a:spLocks noChangeAspect="1"/>
          </p:cNvSpPr>
          <p:nvPr/>
        </p:nvSpPr>
        <p:spPr>
          <a:xfrm>
            <a:off x="7849833" y="4274218"/>
            <a:ext cx="277714" cy="277714"/>
          </a:xfrm>
          <a:prstGeom prst="ellipse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Montserrat" pitchFamily="2" charset="77"/>
              </a:rPr>
              <a:t>1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4793586-275A-3459-2CDA-C59A20426434}"/>
              </a:ext>
            </a:extLst>
          </p:cNvPr>
          <p:cNvSpPr>
            <a:spLocks noChangeAspect="1"/>
          </p:cNvSpPr>
          <p:nvPr/>
        </p:nvSpPr>
        <p:spPr>
          <a:xfrm>
            <a:off x="9646341" y="6133105"/>
            <a:ext cx="277714" cy="277714"/>
          </a:xfrm>
          <a:prstGeom prst="ellipse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Montserrat" pitchFamily="2" charset="77"/>
              </a:rPr>
              <a:t>2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DFEEBA3-4B0A-2C53-3654-A97705752175}"/>
              </a:ext>
            </a:extLst>
          </p:cNvPr>
          <p:cNvSpPr>
            <a:spLocks noChangeAspect="1"/>
          </p:cNvSpPr>
          <p:nvPr/>
        </p:nvSpPr>
        <p:spPr>
          <a:xfrm>
            <a:off x="10113835" y="4406272"/>
            <a:ext cx="277714" cy="277714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Montserrat" pitchFamily="2" charset="77"/>
              </a:rPr>
              <a:t>3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0368F37-9394-D3CB-F567-69A2CAA8A2D3}"/>
              </a:ext>
            </a:extLst>
          </p:cNvPr>
          <p:cNvCxnSpPr>
            <a:cxnSpLocks/>
            <a:stCxn id="13" idx="4"/>
          </p:cNvCxnSpPr>
          <p:nvPr/>
        </p:nvCxnSpPr>
        <p:spPr>
          <a:xfrm>
            <a:off x="10252692" y="4683986"/>
            <a:ext cx="1" cy="1240825"/>
          </a:xfrm>
          <a:prstGeom prst="straightConnector1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A3CB4F9-F976-B7E0-A16C-892168EE967D}"/>
              </a:ext>
            </a:extLst>
          </p:cNvPr>
          <p:cNvCxnSpPr>
            <a:cxnSpLocks/>
            <a:stCxn id="13" idx="0"/>
          </p:cNvCxnSpPr>
          <p:nvPr/>
        </p:nvCxnSpPr>
        <p:spPr>
          <a:xfrm flipV="1">
            <a:off x="10252692" y="2931090"/>
            <a:ext cx="1" cy="1475182"/>
          </a:xfrm>
          <a:prstGeom prst="straightConnector1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36">
            <a:extLst>
              <a:ext uri="{FF2B5EF4-FFF2-40B4-BE49-F238E27FC236}">
                <a16:creationId xmlns:a16="http://schemas.microsoft.com/office/drawing/2014/main" id="{9E79196C-1529-9A7E-4FB7-DA4E55348CEC}"/>
              </a:ext>
            </a:extLst>
          </p:cNvPr>
          <p:cNvSpPr>
            <a:spLocks noChangeAspect="1"/>
          </p:cNvSpPr>
          <p:nvPr/>
        </p:nvSpPr>
        <p:spPr>
          <a:xfrm>
            <a:off x="5664967" y="3030849"/>
            <a:ext cx="277714" cy="277714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Montserrat" pitchFamily="2" charset="77"/>
              </a:rPr>
              <a:t>4</a:t>
            </a:r>
          </a:p>
        </p:txBody>
      </p:sp>
      <p:sp>
        <p:nvSpPr>
          <p:cNvPr id="28" name="Title 4">
            <a:extLst>
              <a:ext uri="{FF2B5EF4-FFF2-40B4-BE49-F238E27FC236}">
                <a16:creationId xmlns:a16="http://schemas.microsoft.com/office/drawing/2014/main" id="{3002949D-E977-DC50-EBA5-2508C53AF1D7}"/>
              </a:ext>
            </a:extLst>
          </p:cNvPr>
          <p:cNvSpPr txBox="1">
            <a:spLocks/>
          </p:cNvSpPr>
          <p:nvPr/>
        </p:nvSpPr>
        <p:spPr>
          <a:xfrm rot="1800000">
            <a:off x="6494764" y="5112738"/>
            <a:ext cx="1410839" cy="725838"/>
          </a:xfrm>
          <a:prstGeom prst="rect">
            <a:avLst/>
          </a:prstGeom>
          <a:effectLst/>
        </p:spPr>
        <p:txBody>
          <a:bodyPr vert="horz" lIns="91440" tIns="0" rIns="0" bIns="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Encode Sans" pitchFamily="2" charset="77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900" dirty="0" err="1">
                <a:solidFill>
                  <a:schemeClr val="bg1">
                    <a:lumMod val="25000"/>
                  </a:schemeClr>
                </a:solidFill>
                <a:latin typeface="Montserrat" pitchFamily="2" charset="77"/>
              </a:rPr>
              <a:t>Transformación</a:t>
            </a:r>
            <a:r>
              <a:rPr lang="en-US" sz="900" dirty="0">
                <a:solidFill>
                  <a:schemeClr val="bg1">
                    <a:lumMod val="25000"/>
                  </a:schemeClr>
                </a:solidFill>
                <a:latin typeface="Montserrat" pitchFamily="2" charset="77"/>
              </a:rPr>
              <a:t> Logit</a:t>
            </a:r>
          </a:p>
        </p:txBody>
      </p:sp>
    </p:spTree>
    <p:extLst>
      <p:ext uri="{BB962C8B-B14F-4D97-AF65-F5344CB8AC3E}">
        <p14:creationId xmlns:p14="http://schemas.microsoft.com/office/powerpoint/2010/main" val="18775219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766497-F61E-BEB3-10C1-85EAE649E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Un </a:t>
            </a:r>
            <a:r>
              <a:rPr lang="en-US" dirty="0" err="1"/>
              <a:t>ejemplo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C27114-AC9B-6453-C7C9-B842A28108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ES" noProof="0"/>
              <a:t>r.rosado@tec.mx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D8D07F-D4DF-FEF5-CC17-BC9C2A464F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es-ES" noProof="0" smtClean="0"/>
              <a:t>48</a:t>
            </a:fld>
            <a:endParaRPr lang="es-ES" noProof="0"/>
          </a:p>
        </p:txBody>
      </p:sp>
      <p:pic>
        <p:nvPicPr>
          <p:cNvPr id="1026" name="Picture 2" descr="R y GIS: qué es R y su relación con los SIG - MappingGIS">
            <a:extLst>
              <a:ext uri="{FF2B5EF4-FFF2-40B4-BE49-F238E27FC236}">
                <a16:creationId xmlns:a16="http://schemas.microsoft.com/office/drawing/2014/main" id="{49D80F7B-95FF-C2DB-7291-99541F9D27D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1563" y="1854209"/>
            <a:ext cx="4968875" cy="3843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770741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C4EA12-C32B-2233-4F2D-1FA0E47E13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81" y="468289"/>
            <a:ext cx="10943607" cy="811379"/>
          </a:xfrm>
        </p:spPr>
        <p:txBody>
          <a:bodyPr/>
          <a:lstStyle/>
          <a:p>
            <a:pPr algn="ctr"/>
            <a:r>
              <a:rPr lang="en-US" dirty="0" err="1"/>
              <a:t>Matriz</a:t>
            </a:r>
            <a:r>
              <a:rPr lang="en-US" dirty="0"/>
              <a:t> de </a:t>
            </a:r>
            <a:r>
              <a:rPr lang="en-US" dirty="0" err="1"/>
              <a:t>Confusión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992BEA-4752-49F2-DBFD-19A8339FB0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ES" noProof="0" dirty="0" err="1"/>
              <a:t>r.rosado@tec.mx</a:t>
            </a:r>
            <a:endParaRPr lang="es-E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90B086-FDE6-3685-C280-03305147B4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76938" y="6273800"/>
            <a:ext cx="437547" cy="584200"/>
          </a:xfrm>
        </p:spPr>
        <p:txBody>
          <a:bodyPr/>
          <a:lstStyle/>
          <a:p>
            <a:pPr rtl="0"/>
            <a:fld id="{4FAB73BC-B049-4115-A692-8D63A059BFB8}" type="slidenum">
              <a:rPr lang="es-ES" noProof="0" smtClean="0"/>
              <a:t>49</a:t>
            </a:fld>
            <a:endParaRPr lang="es-ES" noProof="0" dirty="0"/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C8BF91AA-555F-ABA5-3A51-BE5DE8F78430}"/>
              </a:ext>
            </a:extLst>
          </p:cNvPr>
          <p:cNvSpPr txBox="1">
            <a:spLocks/>
          </p:cNvSpPr>
          <p:nvPr/>
        </p:nvSpPr>
        <p:spPr>
          <a:xfrm>
            <a:off x="3719513" y="2076179"/>
            <a:ext cx="7813675" cy="725838"/>
          </a:xfrm>
          <a:prstGeom prst="rect">
            <a:avLst/>
          </a:prstGeom>
          <a:effectLst/>
        </p:spPr>
        <p:txBody>
          <a:bodyPr vert="horz" lIns="91440" tIns="0" rIns="0" bIns="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Encode Sans" pitchFamily="2" charset="77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1800" dirty="0" err="1">
                <a:solidFill>
                  <a:schemeClr val="bg2">
                    <a:lumMod val="10000"/>
                  </a:schemeClr>
                </a:solidFill>
                <a:latin typeface="Montserrat" pitchFamily="2" charset="77"/>
              </a:rPr>
              <a:t>Clasificado</a:t>
            </a:r>
            <a:endParaRPr lang="en-US" sz="1800" dirty="0">
              <a:solidFill>
                <a:schemeClr val="bg2">
                  <a:lumMod val="10000"/>
                </a:schemeClr>
              </a:solidFill>
              <a:latin typeface="Montserrat" pitchFamily="2" charset="77"/>
            </a:endParaRP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B13E57D5-269F-B21A-9FE1-9BA57D1E33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1443312"/>
              </p:ext>
            </p:extLst>
          </p:nvPr>
        </p:nvGraphicFramePr>
        <p:xfrm>
          <a:off x="3719512" y="2997200"/>
          <a:ext cx="7813676" cy="270033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906838">
                  <a:extLst>
                    <a:ext uri="{9D8B030D-6E8A-4147-A177-3AD203B41FA5}">
                      <a16:colId xmlns:a16="http://schemas.microsoft.com/office/drawing/2014/main" val="1503052284"/>
                    </a:ext>
                  </a:extLst>
                </a:gridCol>
                <a:gridCol w="3906838">
                  <a:extLst>
                    <a:ext uri="{9D8B030D-6E8A-4147-A177-3AD203B41FA5}">
                      <a16:colId xmlns:a16="http://schemas.microsoft.com/office/drawing/2014/main" val="3218351373"/>
                    </a:ext>
                  </a:extLst>
                </a:gridCol>
              </a:tblGrid>
              <a:tr h="1350169">
                <a:tc>
                  <a:txBody>
                    <a:bodyPr/>
                    <a:lstStyle/>
                    <a:p>
                      <a:pPr algn="ctr"/>
                      <a:r>
                        <a:rPr lang="es-ES_tradnl" b="0" i="0" dirty="0">
                          <a:solidFill>
                            <a:schemeClr val="tx1"/>
                          </a:solidFill>
                          <a:latin typeface="Montserrat Medium" pitchFamily="2" charset="77"/>
                        </a:rPr>
                        <a:t>Verdaderos Positivos (VP)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b="0" i="0" dirty="0">
                          <a:solidFill>
                            <a:schemeClr val="tx1"/>
                          </a:solidFill>
                          <a:latin typeface="Montserrat Medium" pitchFamily="2" charset="77"/>
                        </a:rPr>
                        <a:t>Falsos Negativos (FN)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b="0" i="0" dirty="0">
                          <a:solidFill>
                            <a:schemeClr val="tx1"/>
                          </a:solidFill>
                          <a:latin typeface="Montserrat" pitchFamily="2" charset="77"/>
                        </a:rPr>
                        <a:t>(Error tipo ll)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368829"/>
                  </a:ext>
                </a:extLst>
              </a:tr>
              <a:tr h="1350169">
                <a:tc>
                  <a:txBody>
                    <a:bodyPr/>
                    <a:lstStyle/>
                    <a:p>
                      <a:pPr algn="ctr"/>
                      <a:r>
                        <a:rPr lang="es-ES_tradnl" b="0" i="0" dirty="0">
                          <a:solidFill>
                            <a:schemeClr val="tx1"/>
                          </a:solidFill>
                          <a:latin typeface="Montserrat Medium" pitchFamily="2" charset="77"/>
                        </a:rPr>
                        <a:t>Falsos Positivos (FP)</a:t>
                      </a:r>
                    </a:p>
                    <a:p>
                      <a:pPr algn="ctr"/>
                      <a:r>
                        <a:rPr lang="es-ES_tradnl" b="0" i="0" dirty="0">
                          <a:solidFill>
                            <a:schemeClr val="tx1"/>
                          </a:solidFill>
                          <a:latin typeface="Montserrat" pitchFamily="2" charset="77"/>
                        </a:rPr>
                        <a:t>(Error tipo l)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b="0" i="0" dirty="0">
                          <a:solidFill>
                            <a:schemeClr val="tx1"/>
                          </a:solidFill>
                          <a:latin typeface="Montserrat Medium" pitchFamily="2" charset="77"/>
                        </a:rPr>
                        <a:t>Verdaderos Negativos (VN)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373080"/>
                  </a:ext>
                </a:extLst>
              </a:tr>
            </a:tbl>
          </a:graphicData>
        </a:graphic>
      </p:graphicFrame>
      <p:sp>
        <p:nvSpPr>
          <p:cNvPr id="20" name="Title 4">
            <a:extLst>
              <a:ext uri="{FF2B5EF4-FFF2-40B4-BE49-F238E27FC236}">
                <a16:creationId xmlns:a16="http://schemas.microsoft.com/office/drawing/2014/main" id="{32442E87-F2ED-BA12-41C2-C5312FC780B5}"/>
              </a:ext>
            </a:extLst>
          </p:cNvPr>
          <p:cNvSpPr txBox="1">
            <a:spLocks/>
          </p:cNvSpPr>
          <p:nvPr/>
        </p:nvSpPr>
        <p:spPr>
          <a:xfrm>
            <a:off x="609451" y="3984450"/>
            <a:ext cx="1528107" cy="725838"/>
          </a:xfrm>
          <a:prstGeom prst="rect">
            <a:avLst/>
          </a:prstGeom>
          <a:effectLst/>
        </p:spPr>
        <p:txBody>
          <a:bodyPr vert="horz" lIns="91440" tIns="0" rIns="0" bIns="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Encode Sans" pitchFamily="2" charset="77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800" dirty="0" err="1">
                <a:solidFill>
                  <a:schemeClr val="bg2">
                    <a:lumMod val="10000"/>
                  </a:schemeClr>
                </a:solidFill>
                <a:latin typeface="Montserrat" pitchFamily="2" charset="77"/>
              </a:rPr>
              <a:t>Observados</a:t>
            </a:r>
            <a:endParaRPr lang="en-US" sz="1800" dirty="0">
              <a:solidFill>
                <a:schemeClr val="bg2">
                  <a:lumMod val="10000"/>
                </a:schemeClr>
              </a:solidFill>
              <a:latin typeface="Montserrat" pitchFamily="2" charset="77"/>
            </a:endParaRPr>
          </a:p>
        </p:txBody>
      </p:sp>
      <p:sp>
        <p:nvSpPr>
          <p:cNvPr id="21" name="Title 4">
            <a:extLst>
              <a:ext uri="{FF2B5EF4-FFF2-40B4-BE49-F238E27FC236}">
                <a16:creationId xmlns:a16="http://schemas.microsoft.com/office/drawing/2014/main" id="{4B9B5F11-B9E7-E052-F244-2FB71CDEDB48}"/>
              </a:ext>
            </a:extLst>
          </p:cNvPr>
          <p:cNvSpPr txBox="1">
            <a:spLocks/>
          </p:cNvSpPr>
          <p:nvPr/>
        </p:nvSpPr>
        <p:spPr>
          <a:xfrm>
            <a:off x="1811338" y="4400550"/>
            <a:ext cx="1800225" cy="1296988"/>
          </a:xfrm>
          <a:prstGeom prst="rect">
            <a:avLst/>
          </a:prstGeom>
          <a:effectLst/>
        </p:spPr>
        <p:txBody>
          <a:bodyPr vert="horz" lIns="91440" tIns="0" rIns="0" bIns="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Encode Sans" pitchFamily="2" charset="77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r"/>
            <a:r>
              <a:rPr lang="en-US" sz="1800" dirty="0" err="1">
                <a:solidFill>
                  <a:schemeClr val="bg2">
                    <a:lumMod val="10000"/>
                  </a:schemeClr>
                </a:solidFill>
                <a:latin typeface="Montserrat" pitchFamily="2" charset="77"/>
              </a:rPr>
              <a:t>Negativo</a:t>
            </a:r>
            <a:endParaRPr lang="en-US" sz="1800" dirty="0">
              <a:solidFill>
                <a:schemeClr val="bg2">
                  <a:lumMod val="10000"/>
                </a:schemeClr>
              </a:solidFill>
              <a:latin typeface="Montserrat" pitchFamily="2" charset="77"/>
            </a:endParaRPr>
          </a:p>
        </p:txBody>
      </p:sp>
      <p:sp>
        <p:nvSpPr>
          <p:cNvPr id="22" name="Title 4">
            <a:extLst>
              <a:ext uri="{FF2B5EF4-FFF2-40B4-BE49-F238E27FC236}">
                <a16:creationId xmlns:a16="http://schemas.microsoft.com/office/drawing/2014/main" id="{247702E4-90AD-1C8B-16B4-666638F683DE}"/>
              </a:ext>
            </a:extLst>
          </p:cNvPr>
          <p:cNvSpPr txBox="1">
            <a:spLocks/>
          </p:cNvSpPr>
          <p:nvPr/>
        </p:nvSpPr>
        <p:spPr>
          <a:xfrm>
            <a:off x="1757362" y="2997200"/>
            <a:ext cx="1854201" cy="1296988"/>
          </a:xfrm>
          <a:prstGeom prst="rect">
            <a:avLst/>
          </a:prstGeom>
          <a:effectLst/>
        </p:spPr>
        <p:txBody>
          <a:bodyPr vert="horz" lIns="91440" tIns="0" rIns="0" bIns="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Encode Sans" pitchFamily="2" charset="77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r"/>
            <a:r>
              <a:rPr lang="en-US" sz="1800" dirty="0" err="1">
                <a:solidFill>
                  <a:schemeClr val="bg2">
                    <a:lumMod val="10000"/>
                  </a:schemeClr>
                </a:solidFill>
                <a:latin typeface="Montserrat" pitchFamily="2" charset="77"/>
              </a:rPr>
              <a:t>Positivo</a:t>
            </a:r>
            <a:endParaRPr lang="en-US" sz="1800" dirty="0">
              <a:solidFill>
                <a:schemeClr val="bg2">
                  <a:lumMod val="10000"/>
                </a:schemeClr>
              </a:solidFill>
              <a:latin typeface="Montserrat" pitchFamily="2" charset="77"/>
            </a:endParaRPr>
          </a:p>
        </p:txBody>
      </p:sp>
      <p:sp>
        <p:nvSpPr>
          <p:cNvPr id="23" name="Title 4">
            <a:extLst>
              <a:ext uri="{FF2B5EF4-FFF2-40B4-BE49-F238E27FC236}">
                <a16:creationId xmlns:a16="http://schemas.microsoft.com/office/drawing/2014/main" id="{17B18D61-5ACA-A572-EDCB-A9B77F3F93E0}"/>
              </a:ext>
            </a:extLst>
          </p:cNvPr>
          <p:cNvSpPr txBox="1">
            <a:spLocks/>
          </p:cNvSpPr>
          <p:nvPr/>
        </p:nvSpPr>
        <p:spPr>
          <a:xfrm>
            <a:off x="7689408" y="2613731"/>
            <a:ext cx="3843780" cy="360363"/>
          </a:xfrm>
          <a:prstGeom prst="rect">
            <a:avLst/>
          </a:prstGeom>
          <a:effectLst/>
        </p:spPr>
        <p:txBody>
          <a:bodyPr vert="horz" lIns="91440" tIns="0" rIns="0" bIns="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Encode Sans" pitchFamily="2" charset="77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1800" dirty="0" err="1">
                <a:solidFill>
                  <a:schemeClr val="bg2">
                    <a:lumMod val="10000"/>
                  </a:schemeClr>
                </a:solidFill>
                <a:latin typeface="Montserrat" pitchFamily="2" charset="77"/>
              </a:rPr>
              <a:t>Negativo</a:t>
            </a:r>
            <a:endParaRPr lang="en-US" sz="1800" dirty="0">
              <a:solidFill>
                <a:schemeClr val="bg2">
                  <a:lumMod val="10000"/>
                </a:schemeClr>
              </a:solidFill>
              <a:latin typeface="Montserrat" pitchFamily="2" charset="77"/>
            </a:endParaRPr>
          </a:p>
        </p:txBody>
      </p:sp>
      <p:sp>
        <p:nvSpPr>
          <p:cNvPr id="24" name="Title 4">
            <a:extLst>
              <a:ext uri="{FF2B5EF4-FFF2-40B4-BE49-F238E27FC236}">
                <a16:creationId xmlns:a16="http://schemas.microsoft.com/office/drawing/2014/main" id="{8A3CB06D-70CF-0FA1-5E93-EB3940CD2058}"/>
              </a:ext>
            </a:extLst>
          </p:cNvPr>
          <p:cNvSpPr txBox="1">
            <a:spLocks/>
          </p:cNvSpPr>
          <p:nvPr/>
        </p:nvSpPr>
        <p:spPr>
          <a:xfrm>
            <a:off x="3719513" y="2613730"/>
            <a:ext cx="3960812" cy="360363"/>
          </a:xfrm>
          <a:prstGeom prst="rect">
            <a:avLst/>
          </a:prstGeom>
          <a:effectLst/>
        </p:spPr>
        <p:txBody>
          <a:bodyPr vert="horz" lIns="91440" tIns="0" rIns="0" bIns="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Encode Sans" pitchFamily="2" charset="77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1800" dirty="0" err="1">
                <a:solidFill>
                  <a:schemeClr val="bg2">
                    <a:lumMod val="10000"/>
                  </a:schemeClr>
                </a:solidFill>
                <a:latin typeface="Montserrat" pitchFamily="2" charset="77"/>
              </a:rPr>
              <a:t>Positivo</a:t>
            </a:r>
            <a:endParaRPr lang="en-US" sz="1800" dirty="0">
              <a:solidFill>
                <a:schemeClr val="bg2">
                  <a:lumMod val="10000"/>
                </a:schemeClr>
              </a:solidFill>
              <a:latin typeface="Montserrat" pitchFamily="2" charset="77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567E3A2-0BA9-D0A0-A507-96848F5A26BE}"/>
              </a:ext>
            </a:extLst>
          </p:cNvPr>
          <p:cNvGrpSpPr>
            <a:grpSpLocks noChangeAspect="1"/>
          </p:cNvGrpSpPr>
          <p:nvPr/>
        </p:nvGrpSpPr>
        <p:grpSpPr>
          <a:xfrm>
            <a:off x="1021659" y="3230135"/>
            <a:ext cx="703690" cy="703690"/>
            <a:chOff x="4941751" y="2526860"/>
            <a:chExt cx="2328141" cy="2328141"/>
          </a:xfrm>
        </p:grpSpPr>
        <p:sp>
          <p:nvSpPr>
            <p:cNvPr id="27" name="Teardrop 26">
              <a:extLst>
                <a:ext uri="{FF2B5EF4-FFF2-40B4-BE49-F238E27FC236}">
                  <a16:creationId xmlns:a16="http://schemas.microsoft.com/office/drawing/2014/main" id="{3C3A97EC-90C0-D174-0E7D-EB2238587C83}"/>
                </a:ext>
              </a:extLst>
            </p:cNvPr>
            <p:cNvSpPr/>
            <p:nvPr/>
          </p:nvSpPr>
          <p:spPr>
            <a:xfrm rot="8100000">
              <a:off x="4941751" y="2526860"/>
              <a:ext cx="2328141" cy="2328141"/>
            </a:xfrm>
            <a:prstGeom prst="teardrop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9" name="Graphic 28" descr="Database with solid fill">
              <a:extLst>
                <a:ext uri="{FF2B5EF4-FFF2-40B4-BE49-F238E27FC236}">
                  <a16:creationId xmlns:a16="http://schemas.microsoft.com/office/drawing/2014/main" id="{F16557C5-3389-366E-BBCE-64814F6389B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295821" y="2880930"/>
              <a:ext cx="1620000" cy="1620000"/>
            </a:xfrm>
            <a:prstGeom prst="rect">
              <a:avLst/>
            </a:prstGeom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6A793823-92C0-FC7D-DDDF-2670D75D4914}"/>
              </a:ext>
            </a:extLst>
          </p:cNvPr>
          <p:cNvGrpSpPr>
            <a:grpSpLocks noChangeAspect="1"/>
          </p:cNvGrpSpPr>
          <p:nvPr/>
        </p:nvGrpSpPr>
        <p:grpSpPr>
          <a:xfrm>
            <a:off x="7274505" y="1405597"/>
            <a:ext cx="703690" cy="703690"/>
            <a:chOff x="8090179" y="2708920"/>
            <a:chExt cx="936612" cy="936612"/>
          </a:xfrm>
        </p:grpSpPr>
        <p:sp>
          <p:nvSpPr>
            <p:cNvPr id="32" name="Teardrop 31">
              <a:extLst>
                <a:ext uri="{FF2B5EF4-FFF2-40B4-BE49-F238E27FC236}">
                  <a16:creationId xmlns:a16="http://schemas.microsoft.com/office/drawing/2014/main" id="{AFDED50B-F374-3093-A4A2-99C157313742}"/>
                </a:ext>
              </a:extLst>
            </p:cNvPr>
            <p:cNvSpPr/>
            <p:nvPr/>
          </p:nvSpPr>
          <p:spPr>
            <a:xfrm rot="8100000">
              <a:off x="8090179" y="2708920"/>
              <a:ext cx="936612" cy="936612"/>
            </a:xfrm>
            <a:prstGeom prst="teardrop">
              <a:avLst/>
            </a:prstGeom>
            <a:solidFill>
              <a:schemeClr val="accent5"/>
            </a:solidFill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3" name="Graphic 32" descr="Test Dummy with solid fill">
              <a:extLst>
                <a:ext uri="{FF2B5EF4-FFF2-40B4-BE49-F238E27FC236}">
                  <a16:creationId xmlns:a16="http://schemas.microsoft.com/office/drawing/2014/main" id="{87251848-76B0-8AF3-9D35-01E9036B7F6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243485" y="2862226"/>
              <a:ext cx="630000" cy="63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242433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C4EA12-C32B-2233-4F2D-1FA0E47E1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Regresión</a:t>
            </a:r>
            <a:r>
              <a:rPr lang="en-US" dirty="0"/>
              <a:t> Lineal Simple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992BEA-4752-49F2-DBFD-19A8339FB0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ES" noProof="0"/>
              <a:t>r.rosado@tec.mx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90B086-FDE6-3685-C280-03305147B4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es-ES" noProof="0" smtClean="0"/>
              <a:t>5</a:t>
            </a:fld>
            <a:endParaRPr lang="es-ES" noProof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C87BE00-3B43-5F11-980E-411C13EE7D2C}"/>
                  </a:ext>
                </a:extLst>
              </p:cNvPr>
              <p:cNvSpPr txBox="1"/>
              <p:nvPr/>
            </p:nvSpPr>
            <p:spPr>
              <a:xfrm>
                <a:off x="6780213" y="1592263"/>
                <a:ext cx="4752975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C87BE00-3B43-5F11-980E-411C13EE7D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0213" y="1592263"/>
                <a:ext cx="4752975" cy="400110"/>
              </a:xfrm>
              <a:prstGeom prst="rect">
                <a:avLst/>
              </a:prstGeom>
              <a:blipFill>
                <a:blip r:embed="rId2"/>
                <a:stretch>
                  <a:fillRect b="-156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0D2B507-B961-1BD2-F74F-A26377223041}"/>
                  </a:ext>
                </a:extLst>
              </p:cNvPr>
              <p:cNvSpPr txBox="1"/>
              <p:nvPr/>
            </p:nvSpPr>
            <p:spPr>
              <a:xfrm>
                <a:off x="6780212" y="2442144"/>
                <a:ext cx="4752975" cy="12546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brk m:alnAt="7"/>
                                  </m:r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m:rPr>
                                    <m:brk m:alnAt="7"/>
                                  </m:r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mr>
                        <m:mr>
                          <m:e>
                            <m:eqArr>
                              <m:eqArr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eqArr>
                          </m:e>
                        </m:mr>
                      </m:m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  </m:t>
                      </m:r>
                      <m:m>
                        <m:mPr>
                          <m:mcs>
                            <m:mc>
                              <m:mcPr>
                                <m:count m:val="3"/>
                                <m:mcJc m:val="center"/>
                              </m:mcPr>
                            </m:mc>
                          </m:mcs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1,1</m:t>
                                </m:r>
                              </m:sub>
                            </m:sSub>
                          </m:e>
                          <m:e/>
                        </m:mr>
                        <m:m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1,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  <m:e/>
                        </m:mr>
                        <m:mr>
                          <m:e>
                            <m:eqArr>
                              <m:eqArrPr>
                                <m:ctrlPr>
                                  <a:rPr lang="en-US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eqArr>
                          </m:e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eqArr>
                              <m:eqArrPr>
                                <m:ctrlPr>
                                  <a:rPr lang="en-US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1,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eqArr>
                          </m:e>
                          <m:e/>
                        </m:mr>
                      </m:m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0D2B507-B961-1BD2-F74F-A263772230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0212" y="2442144"/>
                <a:ext cx="4752975" cy="1254639"/>
              </a:xfrm>
              <a:prstGeom prst="rect">
                <a:avLst/>
              </a:prstGeom>
              <a:blipFill>
                <a:blip r:embed="rId3"/>
                <a:stretch>
                  <a:fillRect b="-4040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8775968-AA8A-B3AD-A3EB-2F3686AB62E6}"/>
                  </a:ext>
                </a:extLst>
              </p:cNvPr>
              <p:cNvSpPr txBox="1"/>
              <p:nvPr/>
            </p:nvSpPr>
            <p:spPr>
              <a:xfrm>
                <a:off x="6780213" y="4305434"/>
                <a:ext cx="4752975" cy="4168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𝑥</m:t>
                      </m:r>
                      <m:acc>
                        <m:accPr>
                          <m:chr m:val="̂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</m:acc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8775968-AA8A-B3AD-A3EB-2F3686AB62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0213" y="4305434"/>
                <a:ext cx="4752975" cy="416845"/>
              </a:xfrm>
              <a:prstGeom prst="rect">
                <a:avLst/>
              </a:prstGeom>
              <a:blipFill>
                <a:blip r:embed="rId4"/>
                <a:stretch>
                  <a:fillRect b="-1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F7E0C65-3A5F-EDC0-808D-5A58208C10EB}"/>
                  </a:ext>
                </a:extLst>
              </p:cNvPr>
              <p:cNvSpPr txBox="1"/>
              <p:nvPr/>
            </p:nvSpPr>
            <p:spPr>
              <a:xfrm>
                <a:off x="6780214" y="5297428"/>
                <a:ext cx="148802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0,</m:t>
                          </m:r>
                          <m:sSubSup>
                            <m:sSub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sub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F7E0C65-3A5F-EDC0-808D-5A58208C10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0214" y="5297428"/>
                <a:ext cx="1488024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6B3257FA-C240-01B6-B0BE-6495C16D3C33}"/>
              </a:ext>
            </a:extLst>
          </p:cNvPr>
          <p:cNvCxnSpPr>
            <a:cxnSpLocks/>
          </p:cNvCxnSpPr>
          <p:nvPr/>
        </p:nvCxnSpPr>
        <p:spPr>
          <a:xfrm>
            <a:off x="6939877" y="2060575"/>
            <a:ext cx="0" cy="360363"/>
          </a:xfrm>
          <a:prstGeom prst="straightConnector1">
            <a:avLst/>
          </a:prstGeom>
          <a:ln>
            <a:solidFill>
              <a:schemeClr val="accent1"/>
            </a:solidFill>
            <a:prstDash val="dash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1" name="Elbow Connector 40">
            <a:extLst>
              <a:ext uri="{FF2B5EF4-FFF2-40B4-BE49-F238E27FC236}">
                <a16:creationId xmlns:a16="http://schemas.microsoft.com/office/drawing/2014/main" id="{E0E17540-94FF-CCB5-A80D-7FFC627792B7}"/>
              </a:ext>
            </a:extLst>
          </p:cNvPr>
          <p:cNvCxnSpPr>
            <a:cxnSpLocks/>
          </p:cNvCxnSpPr>
          <p:nvPr/>
        </p:nvCxnSpPr>
        <p:spPr>
          <a:xfrm>
            <a:off x="6951623" y="3824288"/>
            <a:ext cx="1484039" cy="734833"/>
          </a:xfrm>
          <a:prstGeom prst="bentConnector3">
            <a:avLst>
              <a:gd name="adj1" fmla="val -334"/>
            </a:avLst>
          </a:prstGeom>
          <a:ln w="19050" cap="flat" cmpd="sng" algn="ctr">
            <a:solidFill>
              <a:schemeClr val="accent3"/>
            </a:solidFill>
            <a:prstDash val="dash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7AFF0A3-F2D3-3C0F-B3D9-8438C2EB3386}"/>
              </a:ext>
            </a:extLst>
          </p:cNvPr>
          <p:cNvGrpSpPr/>
          <p:nvPr/>
        </p:nvGrpSpPr>
        <p:grpSpPr>
          <a:xfrm>
            <a:off x="6690060" y="4292600"/>
            <a:ext cx="533487" cy="533487"/>
            <a:chOff x="4941751" y="2526860"/>
            <a:chExt cx="2328141" cy="2328141"/>
          </a:xfrm>
        </p:grpSpPr>
        <p:sp>
          <p:nvSpPr>
            <p:cNvPr id="21" name="Teardrop 20">
              <a:extLst>
                <a:ext uri="{FF2B5EF4-FFF2-40B4-BE49-F238E27FC236}">
                  <a16:creationId xmlns:a16="http://schemas.microsoft.com/office/drawing/2014/main" id="{07D625CF-A444-69B2-5B7F-E7865F31CBC0}"/>
                </a:ext>
              </a:extLst>
            </p:cNvPr>
            <p:cNvSpPr/>
            <p:nvPr/>
          </p:nvSpPr>
          <p:spPr>
            <a:xfrm rot="8100000">
              <a:off x="4941751" y="2526860"/>
              <a:ext cx="2328141" cy="2328141"/>
            </a:xfrm>
            <a:prstGeom prst="teardrop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2" name="Graphic 21" descr="Database with solid fill">
              <a:extLst>
                <a:ext uri="{FF2B5EF4-FFF2-40B4-BE49-F238E27FC236}">
                  <a16:creationId xmlns:a16="http://schemas.microsoft.com/office/drawing/2014/main" id="{692A2AA5-D20F-C101-143D-96392FA6D8E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295821" y="2880930"/>
              <a:ext cx="1620000" cy="1620000"/>
            </a:xfrm>
            <a:prstGeom prst="rect">
              <a:avLst/>
            </a:prstGeom>
          </p:spPr>
        </p:pic>
      </p:grpSp>
      <p:pic>
        <p:nvPicPr>
          <p:cNvPr id="52" name="Content Placeholder 51" descr="Chart&#10;&#10;Description automatically generated with medium confidence">
            <a:extLst>
              <a:ext uri="{FF2B5EF4-FFF2-40B4-BE49-F238E27FC236}">
                <a16:creationId xmlns:a16="http://schemas.microsoft.com/office/drawing/2014/main" id="{3E5D8777-B2EC-9AC4-DFB7-BC16BC100B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56431" y="1484313"/>
            <a:ext cx="4881484" cy="4881484"/>
          </a:xfr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9A83389-6073-4C2A-0300-82A1F08B80E2}"/>
              </a:ext>
            </a:extLst>
          </p:cNvPr>
          <p:cNvCxnSpPr>
            <a:cxnSpLocks/>
          </p:cNvCxnSpPr>
          <p:nvPr/>
        </p:nvCxnSpPr>
        <p:spPr>
          <a:xfrm>
            <a:off x="2103097" y="4868863"/>
            <a:ext cx="608353" cy="0"/>
          </a:xfrm>
          <a:prstGeom prst="line">
            <a:avLst/>
          </a:prstGeom>
          <a:ln w="2857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CEB045A-E661-D3D5-263A-761ABBE6BC78}"/>
              </a:ext>
            </a:extLst>
          </p:cNvPr>
          <p:cNvCxnSpPr>
            <a:cxnSpLocks/>
          </p:cNvCxnSpPr>
          <p:nvPr/>
        </p:nvCxnSpPr>
        <p:spPr>
          <a:xfrm>
            <a:off x="2711450" y="4305434"/>
            <a:ext cx="0" cy="563429"/>
          </a:xfrm>
          <a:prstGeom prst="line">
            <a:avLst/>
          </a:prstGeom>
          <a:ln w="2857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36F07EC-1D19-8DD3-7CEF-EA6B7645F45F}"/>
                  </a:ext>
                </a:extLst>
              </p:cNvPr>
              <p:cNvSpPr txBox="1"/>
              <p:nvPr/>
            </p:nvSpPr>
            <p:spPr>
              <a:xfrm>
                <a:off x="2603501" y="4749542"/>
                <a:ext cx="41323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36F07EC-1D19-8DD3-7CEF-EA6B7645F4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3501" y="4749542"/>
                <a:ext cx="413238" cy="400110"/>
              </a:xfrm>
              <a:prstGeom prst="rect">
                <a:avLst/>
              </a:prstGeom>
              <a:blipFill>
                <a:blip r:embed="rId9"/>
                <a:stretch>
                  <a:fillRect l="-2941" b="-12121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AB564B8-5804-91C3-EE98-C647E166B316}"/>
                  </a:ext>
                </a:extLst>
              </p:cNvPr>
              <p:cNvSpPr txBox="1"/>
              <p:nvPr/>
            </p:nvSpPr>
            <p:spPr>
              <a:xfrm>
                <a:off x="802054" y="5571313"/>
                <a:ext cx="41323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AB564B8-5804-91C3-EE98-C647E166B3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054" y="5571313"/>
                <a:ext cx="413238" cy="400110"/>
              </a:xfrm>
              <a:prstGeom prst="rect">
                <a:avLst/>
              </a:prstGeom>
              <a:blipFill>
                <a:blip r:embed="rId10"/>
                <a:stretch>
                  <a:fillRect l="-9091" b="-12121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17E4189F-F816-8ACB-D3E5-16D4577E4ABD}"/>
              </a:ext>
            </a:extLst>
          </p:cNvPr>
          <p:cNvSpPr txBox="1"/>
          <p:nvPr/>
        </p:nvSpPr>
        <p:spPr>
          <a:xfrm>
            <a:off x="8268238" y="5256510"/>
            <a:ext cx="3264949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>
                <a:latin typeface="Montserrat" pitchFamily="2" charset="77"/>
              </a:rPr>
              <a:t>Homocedasticidad</a:t>
            </a:r>
            <a:r>
              <a:rPr lang="en-US" sz="1400" dirty="0">
                <a:latin typeface="Montserrat" pitchFamily="2" charset="7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>
                <a:latin typeface="Montserrat" pitchFamily="2" charset="77"/>
              </a:rPr>
              <a:t>Normalidad</a:t>
            </a:r>
            <a:r>
              <a:rPr lang="en-US" sz="1400" dirty="0">
                <a:latin typeface="Montserrat" pitchFamily="2" charset="77"/>
              </a:rPr>
              <a:t> de </a:t>
            </a:r>
            <a:r>
              <a:rPr lang="en-US" sz="1400" dirty="0" err="1">
                <a:latin typeface="Montserrat" pitchFamily="2" charset="77"/>
              </a:rPr>
              <a:t>los</a:t>
            </a:r>
            <a:r>
              <a:rPr lang="en-US" sz="1400" dirty="0">
                <a:latin typeface="Montserrat" pitchFamily="2" charset="77"/>
              </a:rPr>
              <a:t> </a:t>
            </a:r>
            <a:r>
              <a:rPr lang="en-US" sz="1400" dirty="0" err="1">
                <a:latin typeface="Montserrat" pitchFamily="2" charset="77"/>
              </a:rPr>
              <a:t>errores</a:t>
            </a:r>
            <a:endParaRPr lang="en-US" sz="1400" dirty="0">
              <a:latin typeface="Montserrat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Montserrat" pitchFamily="2" charset="77"/>
              </a:rPr>
              <a:t>No </a:t>
            </a:r>
            <a:r>
              <a:rPr lang="en-US" sz="1400" dirty="0" err="1">
                <a:latin typeface="Montserrat" pitchFamily="2" charset="77"/>
              </a:rPr>
              <a:t>correlación</a:t>
            </a:r>
            <a:r>
              <a:rPr lang="en-US" sz="1400" dirty="0">
                <a:latin typeface="Montserrat" pitchFamily="2" charset="77"/>
              </a:rPr>
              <a:t> entre </a:t>
            </a:r>
            <a:r>
              <a:rPr lang="en-US" sz="1400" dirty="0" err="1">
                <a:latin typeface="Montserrat" pitchFamily="2" charset="77"/>
              </a:rPr>
              <a:t>los</a:t>
            </a:r>
            <a:r>
              <a:rPr lang="en-US" sz="1400" dirty="0">
                <a:latin typeface="Montserrat" pitchFamily="2" charset="77"/>
              </a:rPr>
              <a:t> </a:t>
            </a:r>
            <a:r>
              <a:rPr lang="en-US" sz="1400" dirty="0" err="1">
                <a:latin typeface="Montserrat" pitchFamily="2" charset="77"/>
              </a:rPr>
              <a:t>errores</a:t>
            </a:r>
            <a:endParaRPr lang="en-US" sz="1400" dirty="0"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36853004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C4EA12-C32B-2233-4F2D-1FA0E47E1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Métricas</a:t>
            </a:r>
            <a:r>
              <a:rPr lang="en-US" dirty="0"/>
              <a:t> para </a:t>
            </a:r>
            <a:r>
              <a:rPr lang="en-US" dirty="0" err="1"/>
              <a:t>Clasificación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5D16769-1EB9-4124-895C-4FD88EE282C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89582" y="1501233"/>
                <a:ext cx="5074618" cy="477256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1800" b="0" dirty="0"/>
                  <a:t>Exactitud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𝑉𝑃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𝑉𝑁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𝑉𝑃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𝑉𝑁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𝐹𝑃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𝐹𝑁</m:t>
                        </m:r>
                      </m:den>
                    </m:f>
                  </m:oMath>
                </a14:m>
                <a:endParaRPr lang="en-US" sz="1800" b="0" dirty="0"/>
              </a:p>
              <a:p>
                <a:endParaRPr lang="es-ES_tradnl" sz="1800" dirty="0"/>
              </a:p>
              <a:p>
                <a:endParaRPr lang="es-ES_tradnl" sz="1800" dirty="0"/>
              </a:p>
              <a:p>
                <a:pPr marL="0" indent="0">
                  <a:buNone/>
                </a:pPr>
                <a:r>
                  <a:rPr lang="es-ES_tradnl" sz="1800" dirty="0"/>
                  <a:t>Sensibilidad </a:t>
                </a:r>
              </a:p>
              <a:p>
                <a:pPr marL="0" indent="0">
                  <a:buNone/>
                </a:pPr>
                <a:r>
                  <a:rPr lang="es-ES_tradnl" sz="1200" dirty="0"/>
                  <a:t>(Tasa de Verdaderos Positivos)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𝑉𝑃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𝑉𝑃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𝐹𝑁</m:t>
                        </m:r>
                      </m:den>
                    </m:f>
                  </m:oMath>
                </a14:m>
                <a:endParaRPr lang="en-US" sz="1800" dirty="0"/>
              </a:p>
              <a:p>
                <a:endParaRPr lang="en-US" sz="1800" dirty="0"/>
              </a:p>
              <a:p>
                <a:endParaRPr lang="es-ES_tradnl" sz="1800" dirty="0"/>
              </a:p>
              <a:p>
                <a:pPr marL="0" indent="0">
                  <a:buNone/>
                </a:pPr>
                <a:r>
                  <a:rPr lang="es-ES_tradnl" sz="1800" dirty="0"/>
                  <a:t>Especificidad </a:t>
                </a:r>
              </a:p>
              <a:p>
                <a:pPr marL="0" indent="0">
                  <a:buNone/>
                </a:pPr>
                <a:r>
                  <a:rPr lang="es-ES_tradnl" sz="1200" dirty="0"/>
                  <a:t>(Tasa de Verdaderos Negativos)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𝑉𝑁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𝐹𝑃</m:t>
                        </m:r>
                      </m:den>
                    </m:f>
                  </m:oMath>
                </a14:m>
                <a:endParaRPr lang="en-US" sz="1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5D16769-1EB9-4124-895C-4FD88EE282C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9582" y="1501233"/>
                <a:ext cx="5074618" cy="4772567"/>
              </a:xfrm>
              <a:blipFill>
                <a:blip r:embed="rId2"/>
                <a:stretch>
                  <a:fillRect l="-1000" t="-1064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992BEA-4752-49F2-DBFD-19A8339FB0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ES" noProof="0" dirty="0" err="1"/>
              <a:t>r.rosado@tec.mx</a:t>
            </a:r>
            <a:endParaRPr lang="es-E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90B086-FDE6-3685-C280-03305147B4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es-ES" noProof="0" smtClean="0"/>
              <a:t>50</a:t>
            </a:fld>
            <a:endParaRPr lang="es-ES" noProof="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AB65EA7-70B8-FB55-B5E7-6839AFF22A57}"/>
              </a:ext>
            </a:extLst>
          </p:cNvPr>
          <p:cNvSpPr txBox="1">
            <a:spLocks/>
          </p:cNvSpPr>
          <p:nvPr/>
        </p:nvSpPr>
        <p:spPr>
          <a:xfrm>
            <a:off x="5988896" y="1505315"/>
            <a:ext cx="4030044" cy="47725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s-ES_tradn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CF004C1A-0FBB-857A-E653-3C85FADF7F2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93947" y="1523251"/>
                <a:ext cx="4752975" cy="477256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Montserrat" pitchFamily="2" charset="77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Montserrat" pitchFamily="2" charset="77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Montserrat" pitchFamily="2" charset="77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Montserrat" pitchFamily="2" charset="77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Montserrat" pitchFamily="2" charset="77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s-ES_tradnl" sz="1800" dirty="0"/>
                  <a:t>Precisión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𝑉𝑃</m:t>
                        </m:r>
                      </m:num>
                      <m:den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𝑉𝑃</m:t>
                        </m:r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𝐹𝑃</m:t>
                        </m:r>
                      </m:den>
                    </m:f>
                  </m:oMath>
                </a14:m>
                <a:endParaRPr lang="es-ES" sz="1800" dirty="0"/>
              </a:p>
              <a:p>
                <a:endParaRPr lang="en-US" sz="1800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sz="1800" dirty="0"/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s-ES_tradnl" sz="1800" dirty="0"/>
                  <a:t>Tasa de Falsos Positivos 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s-ES_tradnl" sz="1200" dirty="0"/>
                  <a:t>(Error Tipo l)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sz="1800" i="1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𝑃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𝑉𝑃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𝐹𝑃</m:t>
                        </m:r>
                      </m:den>
                    </m:f>
                  </m:oMath>
                </a14:m>
                <a:endParaRPr lang="en-US" sz="1800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sz="1800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sz="1800" dirty="0"/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s-ES_tradnl" sz="1800" dirty="0"/>
                  <a:t>Tasa de Falsos Negativos 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s-ES_tradnl" sz="1200" dirty="0"/>
                  <a:t>(Error Tipo ll)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sz="1800" i="1">
                            <a:latin typeface="Cambria Math" panose="02040503050406030204" pitchFamily="18" charset="0"/>
                          </a:rPr>
                          <m:t>𝐹𝑁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s-ES" sz="1800" i="1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𝐹𝑁</m:t>
                        </m:r>
                      </m:den>
                    </m:f>
                  </m:oMath>
                </a14:m>
                <a:endParaRPr lang="en-US" sz="1800" dirty="0"/>
              </a:p>
            </p:txBody>
          </p:sp>
        </mc:Choice>
        <mc:Fallback xmlns="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CF004C1A-0FBB-857A-E653-3C85FADF7F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3947" y="1523251"/>
                <a:ext cx="4752975" cy="4772567"/>
              </a:xfrm>
              <a:prstGeom prst="rect">
                <a:avLst/>
              </a:prstGeom>
              <a:blipFill>
                <a:blip r:embed="rId3"/>
                <a:stretch>
                  <a:fillRect l="-1067" t="-1330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3295711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C4EA12-C32B-2233-4F2D-1FA0E47E13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102903"/>
            <a:ext cx="10837863" cy="1499616"/>
          </a:xfrm>
        </p:spPr>
        <p:txBody>
          <a:bodyPr>
            <a:normAutofit/>
          </a:bodyPr>
          <a:lstStyle/>
          <a:p>
            <a:pPr algn="ctr"/>
            <a:r>
              <a:rPr lang="en-US" dirty="0" err="1"/>
              <a:t>Puntaje</a:t>
            </a:r>
            <a:r>
              <a:rPr lang="en-US" dirty="0"/>
              <a:t> F-Beta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4C367EBC-1006-88A3-B054-437A8C6043CA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695325" y="1592263"/>
                <a:ext cx="5083682" cy="471709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8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𝑝𝑟𝑒𝑐𝑖𝑠𝑖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ó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𝑠𝑒𝑛𝑠𝑖𝑏𝑖𝑙𝑖𝑑𝑎𝑑</m:t>
                          </m:r>
                        </m:num>
                        <m:den>
                          <m:sSup>
                            <m:sSup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 ∗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𝑝𝑟𝑒𝑐𝑖𝑠𝑖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ó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)+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𝑠𝑒𝑛𝑠𝑖𝑏𝑖𝑙𝑖𝑑𝑎𝑑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1800" dirty="0"/>
              </a:p>
              <a:p>
                <a:pPr marL="0" indent="0">
                  <a:buNone/>
                </a:pPr>
                <a:endParaRPr lang="en-US" sz="1800" dirty="0"/>
              </a:p>
              <a:p>
                <a:pPr marL="0" indent="0">
                  <a:buNone/>
                </a:pPr>
                <a:endParaRPr lang="es-ES_tradnl" sz="1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800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𝑝𝑟𝑒𝑐𝑖𝑠𝑖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ó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𝑠𝑒𝑛𝑠𝑖𝑏𝑖𝑙𝑖𝑑𝑎𝑑</m:t>
                          </m:r>
                        </m:num>
                        <m:den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𝑝𝑟𝑒𝑐𝑖𝑠𝑖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ó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𝑠𝑒𝑛𝑠𝑖𝑏𝑖𝑙𝑖𝑑𝑎𝑑</m:t>
                          </m:r>
                        </m:den>
                      </m:f>
                    </m:oMath>
                  </m:oMathPara>
                </a14:m>
                <a:endParaRPr lang="en-US" sz="1800" dirty="0"/>
              </a:p>
              <a:p>
                <a:pPr marL="0" indent="0">
                  <a:buNone/>
                </a:pPr>
                <a:endParaRPr lang="en-US" sz="1800" dirty="0"/>
              </a:p>
              <a:p>
                <a:pPr marL="0" indent="0">
                  <a:buNone/>
                </a:pPr>
                <a:endParaRPr lang="en-US" sz="1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800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𝑝𝑟𝑒𝑐𝑖𝑠𝑖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ó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𝑠𝑒𝑛𝑠𝑖𝑏𝑖𝑙𝑖𝑑𝑎𝑑</m:t>
                          </m:r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(4∗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𝑝𝑟𝑒𝑐𝑖𝑠𝑖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ó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𝑠𝑒𝑛𝑠𝑖𝑏𝑖𝑙𝑖𝑑𝑎𝑑</m:t>
                          </m:r>
                        </m:den>
                      </m:f>
                    </m:oMath>
                  </m:oMathPara>
                </a14:m>
                <a:endParaRPr lang="es-ES_tradnl" sz="1800" dirty="0"/>
              </a:p>
              <a:p>
                <a:pPr marL="0" indent="0" algn="ctr">
                  <a:buNone/>
                </a:pPr>
                <a:endParaRPr lang="es-ES_tradnl" sz="1800" dirty="0"/>
              </a:p>
              <a:p>
                <a:pPr marL="0" indent="0" algn="ctr">
                  <a:buNone/>
                </a:pPr>
                <a:r>
                  <a:rPr lang="es-ES_tradnl" sz="1800" dirty="0"/>
                  <a:t>…</a:t>
                </a:r>
              </a:p>
              <a:p>
                <a:pPr marL="0" indent="0" algn="ctr">
                  <a:buNone/>
                </a:pPr>
                <a:endParaRPr lang="es-ES_tradnl" sz="1800" dirty="0"/>
              </a:p>
              <a:p>
                <a:pPr marL="0" indent="0">
                  <a:buNone/>
                </a:pPr>
                <a:endParaRPr lang="es-ES_tradnl" sz="1800" dirty="0"/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4C367EBC-1006-88A3-B054-437A8C6043C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695325" y="1592263"/>
                <a:ext cx="5083682" cy="4717097"/>
              </a:xfrm>
              <a:blipFill>
                <a:blip r:embed="rId2"/>
                <a:stretch>
                  <a:fillRect t="-269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10D737-72B5-8BF9-30D1-237170E720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692530" y="1529633"/>
            <a:ext cx="4931623" cy="471709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_tradnl" sz="1800" dirty="0"/>
              <a:t>Al elegir beta en su puntaje F-beta, cuanto más nos importe la sensibilidad sobre la precisión, debemos elegir una beta más alta. </a:t>
            </a:r>
          </a:p>
          <a:p>
            <a:pPr marL="0" indent="0">
              <a:buNone/>
            </a:pPr>
            <a:endParaRPr lang="es-ES_tradnl" sz="1800" dirty="0"/>
          </a:p>
          <a:p>
            <a:pPr marL="0" indent="0">
              <a:buNone/>
            </a:pPr>
            <a:r>
              <a:rPr lang="es-ES_tradnl" sz="1800" dirty="0"/>
              <a:t>Por ejemplo, con la puntuación F1, nos preocupamos por igual por la sensibilidad y la precisión. </a:t>
            </a:r>
          </a:p>
          <a:p>
            <a:pPr marL="0" indent="0">
              <a:buNone/>
            </a:pPr>
            <a:endParaRPr lang="es-ES_tradnl" sz="1800" dirty="0"/>
          </a:p>
          <a:p>
            <a:pPr marL="0" indent="0">
              <a:buNone/>
            </a:pPr>
            <a:r>
              <a:rPr lang="es-ES_tradnl" sz="1800" dirty="0"/>
              <a:t>Con la puntuación F2, la sensibilidad es el doble de importante para nosotros.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992BEA-4752-49F2-DBFD-19A8339FB0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ES" noProof="0" dirty="0" err="1"/>
              <a:t>r.rosado@tec.mx</a:t>
            </a:r>
            <a:endParaRPr lang="es-E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90B086-FDE6-3685-C280-03305147B4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es-ES" noProof="0" smtClean="0"/>
              <a:t>51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10587219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C4EA12-C32B-2233-4F2D-1FA0E47E13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102903"/>
            <a:ext cx="10837863" cy="1499616"/>
          </a:xfrm>
        </p:spPr>
        <p:txBody>
          <a:bodyPr>
            <a:normAutofit/>
          </a:bodyPr>
          <a:lstStyle/>
          <a:p>
            <a:pPr algn="ctr"/>
            <a:r>
              <a:rPr lang="en-US" sz="2800" dirty="0"/>
              <a:t>Area Bajo la </a:t>
            </a:r>
            <a:r>
              <a:rPr lang="en-US" sz="2800" dirty="0" err="1"/>
              <a:t>Curva</a:t>
            </a:r>
            <a:r>
              <a:rPr lang="en-US" sz="2800" dirty="0"/>
              <a:t> </a:t>
            </a:r>
            <a:r>
              <a:rPr lang="en-US" sz="2800" dirty="0" err="1"/>
              <a:t>Característica</a:t>
            </a:r>
            <a:r>
              <a:rPr lang="en-US" sz="2800" dirty="0"/>
              <a:t> </a:t>
            </a:r>
            <a:r>
              <a:rPr lang="en-US" sz="2800" dirty="0" err="1"/>
              <a:t>Operativa</a:t>
            </a:r>
            <a:r>
              <a:rPr lang="en-US" sz="2800" dirty="0"/>
              <a:t> del Receptor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992BEA-4752-49F2-DBFD-19A8339FB0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ES" noProof="0" dirty="0" err="1"/>
              <a:t>r.rosado@tec.mx</a:t>
            </a:r>
            <a:endParaRPr lang="es-E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90B086-FDE6-3685-C280-03305147B4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es-ES" noProof="0" smtClean="0"/>
              <a:t>52</a:t>
            </a:fld>
            <a:endParaRPr lang="es-ES" noProof="0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9635A47-0FF0-81E2-A877-C3D2008EEA45}"/>
              </a:ext>
            </a:extLst>
          </p:cNvPr>
          <p:cNvCxnSpPr>
            <a:cxnSpLocks/>
          </p:cNvCxnSpPr>
          <p:nvPr/>
        </p:nvCxnSpPr>
        <p:spPr>
          <a:xfrm>
            <a:off x="3719513" y="5805488"/>
            <a:ext cx="39608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D5AEA7D-BAC5-0B46-8CE1-DC32B511EC87}"/>
              </a:ext>
            </a:extLst>
          </p:cNvPr>
          <p:cNvCxnSpPr>
            <a:cxnSpLocks/>
          </p:cNvCxnSpPr>
          <p:nvPr/>
        </p:nvCxnSpPr>
        <p:spPr>
          <a:xfrm flipV="1">
            <a:off x="3719513" y="1952625"/>
            <a:ext cx="0" cy="38528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9E48F72-E508-FBC2-5E21-68FD152AA96F}"/>
              </a:ext>
            </a:extLst>
          </p:cNvPr>
          <p:cNvCxnSpPr>
            <a:cxnSpLocks/>
          </p:cNvCxnSpPr>
          <p:nvPr/>
        </p:nvCxnSpPr>
        <p:spPr>
          <a:xfrm flipV="1">
            <a:off x="3719513" y="2060575"/>
            <a:ext cx="3755344" cy="3744913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Freeform 24">
            <a:extLst>
              <a:ext uri="{FF2B5EF4-FFF2-40B4-BE49-F238E27FC236}">
                <a16:creationId xmlns:a16="http://schemas.microsoft.com/office/drawing/2014/main" id="{2327E3C1-6AB9-906A-591D-E707426A882B}"/>
              </a:ext>
            </a:extLst>
          </p:cNvPr>
          <p:cNvSpPr/>
          <p:nvPr/>
        </p:nvSpPr>
        <p:spPr>
          <a:xfrm>
            <a:off x="3722914" y="2061029"/>
            <a:ext cx="3751943" cy="3737428"/>
          </a:xfrm>
          <a:custGeom>
            <a:avLst/>
            <a:gdLst>
              <a:gd name="connsiteX0" fmla="*/ 0 w 3751943"/>
              <a:gd name="connsiteY0" fmla="*/ 3737428 h 3737428"/>
              <a:gd name="connsiteX1" fmla="*/ 1124857 w 3751943"/>
              <a:gd name="connsiteY1" fmla="*/ 1313542 h 3737428"/>
              <a:gd name="connsiteX2" fmla="*/ 3751943 w 3751943"/>
              <a:gd name="connsiteY2" fmla="*/ 0 h 373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51943" h="3737428">
                <a:moveTo>
                  <a:pt x="0" y="3737428"/>
                </a:moveTo>
                <a:cubicBezTo>
                  <a:pt x="249766" y="2836937"/>
                  <a:pt x="499533" y="1936447"/>
                  <a:pt x="1124857" y="1313542"/>
                </a:cubicBezTo>
                <a:cubicBezTo>
                  <a:pt x="1750181" y="690637"/>
                  <a:pt x="2751062" y="345318"/>
                  <a:pt x="3751943" y="0"/>
                </a:cubicBezTo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7" name="Title 4">
            <a:extLst>
              <a:ext uri="{FF2B5EF4-FFF2-40B4-BE49-F238E27FC236}">
                <a16:creationId xmlns:a16="http://schemas.microsoft.com/office/drawing/2014/main" id="{77B33326-409C-4216-681F-0EACC8E5AC99}"/>
              </a:ext>
            </a:extLst>
          </p:cNvPr>
          <p:cNvSpPr txBox="1">
            <a:spLocks/>
          </p:cNvSpPr>
          <p:nvPr/>
        </p:nvSpPr>
        <p:spPr>
          <a:xfrm>
            <a:off x="3722914" y="5805488"/>
            <a:ext cx="3960812" cy="360363"/>
          </a:xfrm>
          <a:prstGeom prst="rect">
            <a:avLst/>
          </a:prstGeom>
          <a:effectLst/>
        </p:spPr>
        <p:txBody>
          <a:bodyPr vert="horz" lIns="91440" tIns="0" rIns="0" bIns="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Encode Sans" pitchFamily="2" charset="77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1800" dirty="0">
                <a:solidFill>
                  <a:schemeClr val="bg2">
                    <a:lumMod val="10000"/>
                  </a:schemeClr>
                </a:solidFill>
                <a:latin typeface="Montserrat" pitchFamily="2" charset="77"/>
              </a:rPr>
              <a:t>Tasa de </a:t>
            </a:r>
            <a:r>
              <a:rPr lang="en-US" sz="1800" dirty="0" err="1">
                <a:solidFill>
                  <a:schemeClr val="bg2">
                    <a:lumMod val="10000"/>
                  </a:schemeClr>
                </a:solidFill>
                <a:latin typeface="Montserrat" pitchFamily="2" charset="77"/>
              </a:rPr>
              <a:t>Falsos</a:t>
            </a:r>
            <a:r>
              <a:rPr lang="en-US" sz="1800" dirty="0">
                <a:solidFill>
                  <a:schemeClr val="bg2">
                    <a:lumMod val="10000"/>
                  </a:schemeClr>
                </a:solidFill>
                <a:latin typeface="Montserrat" pitchFamily="2" charset="77"/>
              </a:rPr>
              <a:t> </a:t>
            </a:r>
            <a:r>
              <a:rPr lang="en-US" sz="1800" dirty="0" err="1">
                <a:solidFill>
                  <a:schemeClr val="bg2">
                    <a:lumMod val="10000"/>
                  </a:schemeClr>
                </a:solidFill>
                <a:latin typeface="Montserrat" pitchFamily="2" charset="77"/>
              </a:rPr>
              <a:t>Positivos</a:t>
            </a:r>
            <a:endParaRPr lang="en-US" sz="1800" dirty="0">
              <a:solidFill>
                <a:schemeClr val="bg2">
                  <a:lumMod val="10000"/>
                </a:schemeClr>
              </a:solidFill>
              <a:latin typeface="Montserrat" pitchFamily="2" charset="77"/>
            </a:endParaRPr>
          </a:p>
        </p:txBody>
      </p:sp>
      <p:sp>
        <p:nvSpPr>
          <p:cNvPr id="28" name="Title 4">
            <a:extLst>
              <a:ext uri="{FF2B5EF4-FFF2-40B4-BE49-F238E27FC236}">
                <a16:creationId xmlns:a16="http://schemas.microsoft.com/office/drawing/2014/main" id="{1C932296-7BAA-1467-1031-4B469220EDE3}"/>
              </a:ext>
            </a:extLst>
          </p:cNvPr>
          <p:cNvSpPr txBox="1">
            <a:spLocks/>
          </p:cNvSpPr>
          <p:nvPr/>
        </p:nvSpPr>
        <p:spPr>
          <a:xfrm rot="16200000">
            <a:off x="1588127" y="3695756"/>
            <a:ext cx="3845038" cy="360363"/>
          </a:xfrm>
          <a:prstGeom prst="rect">
            <a:avLst/>
          </a:prstGeom>
          <a:effectLst/>
        </p:spPr>
        <p:txBody>
          <a:bodyPr vert="horz" lIns="91440" tIns="0" rIns="0" bIns="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Encode Sans" pitchFamily="2" charset="77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1800" dirty="0">
                <a:solidFill>
                  <a:schemeClr val="bg2">
                    <a:lumMod val="10000"/>
                  </a:schemeClr>
                </a:solidFill>
                <a:latin typeface="Montserrat" pitchFamily="2" charset="77"/>
              </a:rPr>
              <a:t>Tasa de </a:t>
            </a:r>
            <a:r>
              <a:rPr lang="en-US" sz="1800" dirty="0" err="1">
                <a:solidFill>
                  <a:schemeClr val="bg2">
                    <a:lumMod val="10000"/>
                  </a:schemeClr>
                </a:solidFill>
                <a:latin typeface="Montserrat" pitchFamily="2" charset="77"/>
              </a:rPr>
              <a:t>Verdaderos</a:t>
            </a:r>
            <a:r>
              <a:rPr lang="en-US" sz="1800" dirty="0">
                <a:solidFill>
                  <a:schemeClr val="bg2">
                    <a:lumMod val="10000"/>
                  </a:schemeClr>
                </a:solidFill>
                <a:latin typeface="Montserrat" pitchFamily="2" charset="77"/>
              </a:rPr>
              <a:t> </a:t>
            </a:r>
            <a:r>
              <a:rPr lang="en-US" sz="1800" dirty="0" err="1">
                <a:solidFill>
                  <a:schemeClr val="bg2">
                    <a:lumMod val="10000"/>
                  </a:schemeClr>
                </a:solidFill>
                <a:latin typeface="Montserrat" pitchFamily="2" charset="77"/>
              </a:rPr>
              <a:t>Positivos</a:t>
            </a:r>
            <a:endParaRPr lang="en-US" sz="1800" dirty="0">
              <a:solidFill>
                <a:schemeClr val="bg2">
                  <a:lumMod val="10000"/>
                </a:schemeClr>
              </a:solidFill>
              <a:latin typeface="Montserrat" pitchFamily="2" charset="77"/>
            </a:endParaRPr>
          </a:p>
        </p:txBody>
      </p:sp>
      <p:sp>
        <p:nvSpPr>
          <p:cNvPr id="29" name="Title 4">
            <a:extLst>
              <a:ext uri="{FF2B5EF4-FFF2-40B4-BE49-F238E27FC236}">
                <a16:creationId xmlns:a16="http://schemas.microsoft.com/office/drawing/2014/main" id="{A685AC56-1532-C187-8D8B-24670C8AC11E}"/>
              </a:ext>
            </a:extLst>
          </p:cNvPr>
          <p:cNvSpPr txBox="1">
            <a:spLocks/>
          </p:cNvSpPr>
          <p:nvPr/>
        </p:nvSpPr>
        <p:spPr>
          <a:xfrm rot="18900000">
            <a:off x="3741680" y="3909446"/>
            <a:ext cx="3845038" cy="360363"/>
          </a:xfrm>
          <a:prstGeom prst="rect">
            <a:avLst/>
          </a:prstGeom>
          <a:effectLst/>
        </p:spPr>
        <p:txBody>
          <a:bodyPr vert="horz" lIns="91440" tIns="0" rIns="0" bIns="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Encode Sans" pitchFamily="2" charset="77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1400" dirty="0" err="1">
                <a:solidFill>
                  <a:schemeClr val="bg2">
                    <a:lumMod val="10000"/>
                  </a:schemeClr>
                </a:solidFill>
                <a:latin typeface="Montserrat" pitchFamily="2" charset="77"/>
              </a:rPr>
              <a:t>Predicción</a:t>
            </a:r>
            <a:r>
              <a:rPr lang="en-US" sz="1400" dirty="0">
                <a:solidFill>
                  <a:schemeClr val="bg2">
                    <a:lumMod val="10000"/>
                  </a:schemeClr>
                </a:solidFill>
                <a:latin typeface="Montserrat" pitchFamily="2" charset="77"/>
              </a:rPr>
              <a:t> al azar</a:t>
            </a:r>
          </a:p>
        </p:txBody>
      </p:sp>
      <p:sp>
        <p:nvSpPr>
          <p:cNvPr id="30" name="Title 4">
            <a:extLst>
              <a:ext uri="{FF2B5EF4-FFF2-40B4-BE49-F238E27FC236}">
                <a16:creationId xmlns:a16="http://schemas.microsoft.com/office/drawing/2014/main" id="{2BA29CA8-6FCB-48AA-34E7-F4A7F0317E74}"/>
              </a:ext>
            </a:extLst>
          </p:cNvPr>
          <p:cNvSpPr txBox="1">
            <a:spLocks/>
          </p:cNvSpPr>
          <p:nvPr/>
        </p:nvSpPr>
        <p:spPr>
          <a:xfrm rot="18900000">
            <a:off x="3283828" y="3535213"/>
            <a:ext cx="3845038" cy="360363"/>
          </a:xfrm>
          <a:prstGeom prst="rect">
            <a:avLst/>
          </a:prstGeom>
          <a:effectLst/>
        </p:spPr>
        <p:txBody>
          <a:bodyPr vert="horz" lIns="91440" tIns="0" rIns="0" bIns="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Encode Sans" pitchFamily="2" charset="77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1400" dirty="0">
                <a:solidFill>
                  <a:schemeClr val="bg2">
                    <a:lumMod val="10000"/>
                  </a:schemeClr>
                </a:solidFill>
                <a:latin typeface="Montserrat" pitchFamily="2" charset="77"/>
              </a:rPr>
              <a:t>% de </a:t>
            </a:r>
            <a:r>
              <a:rPr lang="en-US" sz="1400" dirty="0" err="1">
                <a:solidFill>
                  <a:schemeClr val="bg2">
                    <a:lumMod val="10000"/>
                  </a:schemeClr>
                </a:solidFill>
                <a:latin typeface="Montserrat" pitchFamily="2" charset="77"/>
              </a:rPr>
              <a:t>predicciones</a:t>
            </a:r>
            <a:r>
              <a:rPr lang="en-US" sz="1400" dirty="0">
                <a:solidFill>
                  <a:schemeClr val="bg2">
                    <a:lumMod val="10000"/>
                  </a:schemeClr>
                </a:solidFill>
                <a:latin typeface="Montserrat" pitchFamily="2" charset="77"/>
              </a:rPr>
              <a:t> </a:t>
            </a:r>
            <a:r>
              <a:rPr lang="en-US" sz="1400" dirty="0" err="1">
                <a:solidFill>
                  <a:schemeClr val="bg2">
                    <a:lumMod val="10000"/>
                  </a:schemeClr>
                </a:solidFill>
                <a:latin typeface="Montserrat" pitchFamily="2" charset="77"/>
              </a:rPr>
              <a:t>correctas</a:t>
            </a:r>
            <a:endParaRPr lang="en-US" sz="1400" dirty="0">
              <a:solidFill>
                <a:schemeClr val="bg2">
                  <a:lumMod val="10000"/>
                </a:schemeClr>
              </a:solidFill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02894967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C4EA12-C32B-2233-4F2D-1FA0E47E13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81" y="468289"/>
            <a:ext cx="10943607" cy="811379"/>
          </a:xfrm>
        </p:spPr>
        <p:txBody>
          <a:bodyPr/>
          <a:lstStyle/>
          <a:p>
            <a:pPr algn="ctr"/>
            <a:r>
              <a:rPr lang="en-US" dirty="0" err="1"/>
              <a:t>Tipos</a:t>
            </a:r>
            <a:r>
              <a:rPr lang="en-US" dirty="0"/>
              <a:t> de </a:t>
            </a:r>
            <a:r>
              <a:rPr lang="en-US" dirty="0" err="1"/>
              <a:t>Paneles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992BEA-4752-49F2-DBFD-19A8339FB0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ES" noProof="0" dirty="0" err="1"/>
              <a:t>r.rosado@tec.mx</a:t>
            </a:r>
            <a:endParaRPr lang="es-E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90B086-FDE6-3685-C280-03305147B4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76938" y="6273800"/>
            <a:ext cx="437547" cy="584200"/>
          </a:xfrm>
        </p:spPr>
        <p:txBody>
          <a:bodyPr/>
          <a:lstStyle/>
          <a:p>
            <a:pPr rtl="0"/>
            <a:fld id="{4FAB73BC-B049-4115-A692-8D63A059BFB8}" type="slidenum">
              <a:rPr lang="es-ES" noProof="0" smtClean="0"/>
              <a:t>53</a:t>
            </a:fld>
            <a:endParaRPr lang="es-ES" noProof="0" dirty="0"/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726D1078-753E-88A8-8E50-081D0ABE486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50513591"/>
              </p:ext>
            </p:extLst>
          </p:nvPr>
        </p:nvGraphicFramePr>
        <p:xfrm>
          <a:off x="695325" y="1593721"/>
          <a:ext cx="5076825" cy="42117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9" name="Chart 18">
            <a:extLst>
              <a:ext uri="{FF2B5EF4-FFF2-40B4-BE49-F238E27FC236}">
                <a16:creationId xmlns:a16="http://schemas.microsoft.com/office/drawing/2014/main" id="{4A0C9615-E4FA-133A-9779-171F9034952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52381236"/>
              </p:ext>
            </p:extLst>
          </p:nvPr>
        </p:nvGraphicFramePr>
        <p:xfrm>
          <a:off x="6780213" y="1592263"/>
          <a:ext cx="4752975" cy="42132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4409F9BE-237F-F4B5-1DCA-54D230F3C298}"/>
              </a:ext>
            </a:extLst>
          </p:cNvPr>
          <p:cNvSpPr txBox="1"/>
          <p:nvPr/>
        </p:nvSpPr>
        <p:spPr>
          <a:xfrm>
            <a:off x="1640910" y="147807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90946635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766497-F61E-BEB3-10C1-85EAE649E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Un </a:t>
            </a:r>
            <a:r>
              <a:rPr lang="en-US" dirty="0" err="1"/>
              <a:t>ejemplo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C27114-AC9B-6453-C7C9-B842A28108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ES" noProof="0"/>
              <a:t>r.rosado@tec.mx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D8D07F-D4DF-FEF5-CC17-BC9C2A464F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es-ES" noProof="0" smtClean="0"/>
              <a:t>54</a:t>
            </a:fld>
            <a:endParaRPr lang="es-ES" noProof="0"/>
          </a:p>
        </p:txBody>
      </p:sp>
      <p:pic>
        <p:nvPicPr>
          <p:cNvPr id="1026" name="Picture 2" descr="R y GIS: qué es R y su relación con los SIG - MappingGIS">
            <a:extLst>
              <a:ext uri="{FF2B5EF4-FFF2-40B4-BE49-F238E27FC236}">
                <a16:creationId xmlns:a16="http://schemas.microsoft.com/office/drawing/2014/main" id="{49D80F7B-95FF-C2DB-7291-99541F9D27D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1563" y="1854209"/>
            <a:ext cx="4968875" cy="3843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00710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C4EA12-C32B-2233-4F2D-1FA0E47E1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err="1"/>
              <a:t>Ajuste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Mínimos</a:t>
            </a:r>
            <a:r>
              <a:rPr lang="en-US" dirty="0"/>
              <a:t> </a:t>
            </a:r>
            <a:r>
              <a:rPr lang="en-US" dirty="0" err="1"/>
              <a:t>Cuadrados</a:t>
            </a:r>
            <a:r>
              <a:rPr lang="en-US" dirty="0"/>
              <a:t> </a:t>
            </a:r>
            <a:r>
              <a:rPr lang="en-US" dirty="0" err="1"/>
              <a:t>Ordinarios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992BEA-4752-49F2-DBFD-19A8339FB0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ES" noProof="0"/>
              <a:t>r.rosado@tec.mx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90B086-FDE6-3685-C280-03305147B4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es-ES" noProof="0" smtClean="0"/>
              <a:t>6</a:t>
            </a:fld>
            <a:endParaRPr lang="es-ES" noProof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0D94CD57-0ECA-C27F-6EF4-1B690188793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89581" y="1390918"/>
                <a:ext cx="10943607" cy="390516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y</m:t>
                                      </m:r>
                                    </m:e>
                                  </m:acc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y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0D94CD57-0ECA-C27F-6EF4-1B690188793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9581" y="1390918"/>
                <a:ext cx="10943607" cy="3905168"/>
              </a:xfrm>
              <a:blipFill>
                <a:blip r:embed="rId2"/>
                <a:stretch>
                  <a:fillRect t="-32039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 descr="Chart&#10;&#10;Description automatically generated">
            <a:extLst>
              <a:ext uri="{FF2B5EF4-FFF2-40B4-BE49-F238E27FC236}">
                <a16:creationId xmlns:a16="http://schemas.microsoft.com/office/drawing/2014/main" id="{4EDF3111-07E6-E291-C268-CA567E121B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1732" y="2773339"/>
            <a:ext cx="3592312" cy="359231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BA8E9F7-80A5-9069-45FF-2BB607B501BF}"/>
                  </a:ext>
                </a:extLst>
              </p:cNvPr>
              <p:cNvSpPr txBox="1"/>
              <p:nvPr/>
            </p:nvSpPr>
            <p:spPr>
              <a:xfrm>
                <a:off x="712185" y="2788942"/>
                <a:ext cx="6968140" cy="308635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:r>
                  <a:rPr lang="en-US" sz="1600" dirty="0">
                    <a:latin typeface="Montserrat" pitchFamily="2" charset="77"/>
                  </a:rPr>
                  <a:t>Condición de Primer Orden</a:t>
                </a:r>
                <a:endParaRPr lang="en-US" sz="3600" dirty="0"/>
              </a:p>
              <a:p>
                <a:pPr marL="0" indent="0">
                  <a:buNone/>
                </a:pPr>
                <a:r>
                  <a:rPr lang="en-US" sz="36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2800" dirty="0"/>
              </a:p>
              <a:p>
                <a:pPr marL="0" indent="0">
                  <a:buNone/>
                </a:pPr>
                <a:endParaRPr lang="en-US" sz="2800" dirty="0"/>
              </a:p>
              <a:p>
                <a:r>
                  <a:rPr lang="en-US" sz="2800" b="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𝑏</m:t>
                    </m:r>
                    <m:acc>
                      <m:accPr>
                        <m:chr m:val="̅"/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endParaRPr lang="en-US" sz="2800" b="0" dirty="0"/>
              </a:p>
              <a:p>
                <a:endParaRPr lang="en-US" sz="2800" b="0" dirty="0"/>
              </a:p>
              <a:p>
                <a:r>
                  <a:rPr lang="en-US" sz="2800" b="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acc>
                              <m:accPr>
                                <m:chr m:val="̅"/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)(</m:t>
                            </m:r>
                            <m:sSub>
                              <m:sSub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acc>
                              <m:accPr>
                                <m:chr m:val="̅"/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num>
                      <m:den>
                        <m:nary>
                          <m:naryPr>
                            <m:chr m:val="∑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lang="en-US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8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</m:d>
                              </m:e>
                              <m:sup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den>
                    </m:f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BA8E9F7-80A5-9069-45FF-2BB607B501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185" y="2788942"/>
                <a:ext cx="6968140" cy="3086358"/>
              </a:xfrm>
              <a:prstGeom prst="rect">
                <a:avLst/>
              </a:prstGeom>
              <a:blipFill>
                <a:blip r:embed="rId4"/>
                <a:stretch>
                  <a:fillRect l="-546" t="-410" b="-22131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9" name="Content Placeholder 51" descr="Chart&#10;&#10;Description automatically generated with medium confidence">
            <a:extLst>
              <a:ext uri="{FF2B5EF4-FFF2-40B4-BE49-F238E27FC236}">
                <a16:creationId xmlns:a16="http://schemas.microsoft.com/office/drawing/2014/main" id="{4EE61A83-16DB-FD83-A7F6-637E9CD59D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33823" y="2889251"/>
            <a:ext cx="3276600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3187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C4EA12-C32B-2233-4F2D-1FA0E47E1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El </a:t>
            </a:r>
            <a:r>
              <a:rPr lang="en-US" dirty="0" err="1"/>
              <a:t>Intercepto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992BEA-4752-49F2-DBFD-19A8339FB0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ES" noProof="0"/>
              <a:t>r.rosado@tec.mx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90B086-FDE6-3685-C280-03305147B4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es-ES" noProof="0" smtClean="0"/>
              <a:t>7</a:t>
            </a:fld>
            <a:endParaRPr lang="es-ES" noProof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0D94CD57-0ECA-C27F-6EF4-1B690188793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89581" y="1484312"/>
                <a:ext cx="10943607" cy="43211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y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acc>
                        <m:accPr>
                          <m:chr m:val="̅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0D94CD57-0ECA-C27F-6EF4-1B690188793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9581" y="1484312"/>
                <a:ext cx="10943607" cy="4321175"/>
              </a:xfrm>
              <a:blipFill>
                <a:blip r:embed="rId2"/>
                <a:stretch>
                  <a:fillRect t="-29032" b="-7625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72432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C4EA12-C32B-2233-4F2D-1FA0E47E1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La </a:t>
            </a:r>
            <a:r>
              <a:rPr lang="en-US" dirty="0" err="1"/>
              <a:t>Pendiente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992BEA-4752-49F2-DBFD-19A8339FB0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ES" noProof="0"/>
              <a:t>r.rosado@tec.mx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90B086-FDE6-3685-C280-03305147B4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es-ES" noProof="0" smtClean="0"/>
              <a:t>8</a:t>
            </a:fld>
            <a:endParaRPr lang="es-ES" noProof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0D94CD57-0ECA-C27F-6EF4-1B690188793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89581" y="1484312"/>
                <a:ext cx="10943607" cy="4321175"/>
              </a:xfrm>
            </p:spPr>
            <p:txBody>
              <a:bodyPr>
                <a:normAutofit fontScale="77500" lnSpcReduction="2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y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acc>
                                    <m:accPr>
                                      <m:chr m:val="̅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)+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acc>
                                <m:accPr>
                                  <m:chr m:val="̅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d>
                                <m:d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 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</m:d>
                            </m:e>
                          </m:nary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nary>
                                <m:naryPr>
                                  <m:chr m:val="∑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− </m:t>
                                      </m:r>
                                      <m:acc>
                                        <m:accPr>
                                          <m:chr m:val="̅"/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</m:nary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𝑐𝑜𝑣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𝑣𝑎𝑟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0D94CD57-0ECA-C27F-6EF4-1B690188793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9581" y="1484312"/>
                <a:ext cx="10943607" cy="4321175"/>
              </a:xfrm>
              <a:blipFill>
                <a:blip r:embed="rId2"/>
                <a:stretch>
                  <a:fillRect t="-22581" b="-12903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699561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766497-F61E-BEB3-10C1-85EAE649E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Un </a:t>
            </a:r>
            <a:r>
              <a:rPr lang="en-US" dirty="0" err="1"/>
              <a:t>ejemplo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C27114-AC9B-6453-C7C9-B842A28108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ES" noProof="0"/>
              <a:t>r.rosado@tec.mx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D8D07F-D4DF-FEF5-CC17-BC9C2A464F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es-ES" noProof="0" smtClean="0"/>
              <a:t>9</a:t>
            </a:fld>
            <a:endParaRPr lang="es-ES" noProof="0"/>
          </a:p>
        </p:txBody>
      </p:sp>
      <p:pic>
        <p:nvPicPr>
          <p:cNvPr id="1026" name="Picture 2" descr="R y GIS: qué es R y su relación con los SIG - MappingGIS">
            <a:extLst>
              <a:ext uri="{FF2B5EF4-FFF2-40B4-BE49-F238E27FC236}">
                <a16:creationId xmlns:a16="http://schemas.microsoft.com/office/drawing/2014/main" id="{49D80F7B-95FF-C2DB-7291-99541F9D27D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1563" y="1854209"/>
            <a:ext cx="4968875" cy="3843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4466002"/>
      </p:ext>
    </p:extLst>
  </p:cSld>
  <p:clrMapOvr>
    <a:masterClrMapping/>
  </p:clrMapOvr>
</p:sld>
</file>

<file path=ppt/theme/theme1.xml><?xml version="1.0" encoding="utf-8"?>
<a:theme xmlns:a="http://schemas.openxmlformats.org/drawingml/2006/main" name="Berlin">
  <a:themeElements>
    <a:clrScheme name="Custom 9">
      <a:dk1>
        <a:srgbClr val="212121"/>
      </a:dk1>
      <a:lt1>
        <a:srgbClr val="FAFAFA"/>
      </a:lt1>
      <a:dk2>
        <a:srgbClr val="575757"/>
      </a:dk2>
      <a:lt2>
        <a:srgbClr val="E5E4E4"/>
      </a:lt2>
      <a:accent1>
        <a:srgbClr val="B6171A"/>
      </a:accent1>
      <a:accent2>
        <a:srgbClr val="005CB9"/>
      </a:accent2>
      <a:accent3>
        <a:srgbClr val="E01B5D"/>
      </a:accent3>
      <a:accent4>
        <a:srgbClr val="D2302F"/>
      </a:accent4>
      <a:accent5>
        <a:srgbClr val="868382"/>
      </a:accent5>
      <a:accent6>
        <a:srgbClr val="202020"/>
      </a:accent6>
      <a:hlink>
        <a:srgbClr val="ECECEC"/>
      </a:hlink>
      <a:folHlink>
        <a:srgbClr val="807C7C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Berlin</Template>
  <TotalTime>10016</TotalTime>
  <Words>2449</Words>
  <Application>Microsoft Macintosh PowerPoint</Application>
  <PresentationFormat>Widescreen</PresentationFormat>
  <Paragraphs>629</Paragraphs>
  <Slides>54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1" baseType="lpstr">
      <vt:lpstr>Arial</vt:lpstr>
      <vt:lpstr>Calibri</vt:lpstr>
      <vt:lpstr>Cambria Math</vt:lpstr>
      <vt:lpstr>Montserrat</vt:lpstr>
      <vt:lpstr>Montserrat Medium</vt:lpstr>
      <vt:lpstr>Trebuchet MS</vt:lpstr>
      <vt:lpstr>Berlin</vt:lpstr>
      <vt:lpstr>Modelos Lineales</vt:lpstr>
      <vt:lpstr>Modelos Lineales</vt:lpstr>
      <vt:lpstr>Modelos Lineales</vt:lpstr>
      <vt:lpstr>Regresión Lineal</vt:lpstr>
      <vt:lpstr>Regresión Lineal Simple</vt:lpstr>
      <vt:lpstr>Ajuste por Mínimos Cuadrados Ordinarios</vt:lpstr>
      <vt:lpstr>El Intercepto</vt:lpstr>
      <vt:lpstr>La Pendiente</vt:lpstr>
      <vt:lpstr>Un ejemplo</vt:lpstr>
      <vt:lpstr>Modelos con interacciones</vt:lpstr>
      <vt:lpstr>Regresión Lineal Múltiple</vt:lpstr>
      <vt:lpstr>El Modelo Matricial</vt:lpstr>
      <vt:lpstr>El Modelo Matricial</vt:lpstr>
      <vt:lpstr>El Modelo Matricial</vt:lpstr>
      <vt:lpstr>El Modelo Matricial (Bivariado)</vt:lpstr>
      <vt:lpstr>Un ejemplo</vt:lpstr>
      <vt:lpstr>Regresión Lineal Simple</vt:lpstr>
      <vt:lpstr>Regresión Lineal Gaussiana</vt:lpstr>
      <vt:lpstr>¡René, mis residuales no son normales!</vt:lpstr>
      <vt:lpstr>“Normality is a fine ideal for those who have no imagination”</vt:lpstr>
      <vt:lpstr>Modelos Lineales Generalizados</vt:lpstr>
      <vt:lpstr>Modelos Lineales Generalizados</vt:lpstr>
      <vt:lpstr>Modelos Lineales Generalizados</vt:lpstr>
      <vt:lpstr>Preguntas no normales</vt:lpstr>
      <vt:lpstr>Preguntas Poisson</vt:lpstr>
      <vt:lpstr>Regresión Poisson</vt:lpstr>
      <vt:lpstr>Máxima Versosimilitud</vt:lpstr>
      <vt:lpstr>Regresión Poisson</vt:lpstr>
      <vt:lpstr>Regresión Poisson</vt:lpstr>
      <vt:lpstr>Regresión Poisson</vt:lpstr>
      <vt:lpstr>Regresión Poisson</vt:lpstr>
      <vt:lpstr>Criterios de Información</vt:lpstr>
      <vt:lpstr>Un ejemplo</vt:lpstr>
      <vt:lpstr>Varianza de los Parámetros</vt:lpstr>
      <vt:lpstr>Regularización</vt:lpstr>
      <vt:lpstr>Regularización LASSO</vt:lpstr>
      <vt:lpstr>Regularización RIDGE</vt:lpstr>
      <vt:lpstr>Regularización RIDGE Heterocedastica</vt:lpstr>
      <vt:lpstr>RIDGE vs LASSO</vt:lpstr>
      <vt:lpstr>Resumen</vt:lpstr>
      <vt:lpstr>Regularización Mixta</vt:lpstr>
      <vt:lpstr>Un ejemplo</vt:lpstr>
      <vt:lpstr>Preguntas no normales</vt:lpstr>
      <vt:lpstr>Preguntas Categóricas</vt:lpstr>
      <vt:lpstr>Modelos Lineales Generalizados</vt:lpstr>
      <vt:lpstr>Liga Logística</vt:lpstr>
      <vt:lpstr>Regresión Logística</vt:lpstr>
      <vt:lpstr>Un ejemplo</vt:lpstr>
      <vt:lpstr>Matriz de Confusión</vt:lpstr>
      <vt:lpstr>Métricas para Clasificación</vt:lpstr>
      <vt:lpstr>Puntaje F-Beta</vt:lpstr>
      <vt:lpstr>Area Bajo la Curva Característica Operativa del Receptor</vt:lpstr>
      <vt:lpstr>Tipos de Paneles</vt:lpstr>
      <vt:lpstr>Un ejemplo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Licenciatura en Gobierno y Transformación Pública (LTP)</dc:title>
  <dc:creator>René Rosado González</dc:creator>
  <cp:lastModifiedBy>René Rosado González</cp:lastModifiedBy>
  <cp:revision>86</cp:revision>
  <dcterms:created xsi:type="dcterms:W3CDTF">2022-03-10T19:08:19Z</dcterms:created>
  <dcterms:modified xsi:type="dcterms:W3CDTF">2023-03-12T20:24:55Z</dcterms:modified>
</cp:coreProperties>
</file>